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2"/>
  </p:handoutMasterIdLst>
  <p:sldIdLst>
    <p:sldId id="256" r:id="rId5"/>
    <p:sldId id="277" r:id="rId6"/>
    <p:sldId id="273" r:id="rId7"/>
    <p:sldId id="257" r:id="rId8"/>
    <p:sldId id="275" r:id="rId9"/>
    <p:sldId id="258" r:id="rId10"/>
    <p:sldId id="259" r:id="rId11"/>
    <p:sldId id="260" r:id="rId12"/>
    <p:sldId id="261" r:id="rId13"/>
    <p:sldId id="262" r:id="rId14"/>
    <p:sldId id="269" r:id="rId15"/>
    <p:sldId id="264" r:id="rId16"/>
    <p:sldId id="265" r:id="rId17"/>
    <p:sldId id="266" r:id="rId18"/>
    <p:sldId id="271" r:id="rId19"/>
    <p:sldId id="270" r:id="rId20"/>
    <p:sldId id="268" r:id="rId21"/>
  </p:sldIdLst>
  <p:sldSz cx="9144000" cy="6858000" type="screen4x3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05BA85-E4CF-7A55-6EEA-28B17E1A7CE0}" v="219" dt="2026-09-10T16:28:47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at Vercruysse" userId="S::kaat.vercruysse@kbkscholen.be::fe2adbbb-0701-44b1-bc76-0f9df0da08f6" providerId="AD" clId="Web-{7C05BA85-E4CF-7A55-6EEA-28B17E1A7CE0}"/>
    <pc:docChg chg="addSld delSld modSld">
      <pc:chgData name="Kaat Vercruysse" userId="S::kaat.vercruysse@kbkscholen.be::fe2adbbb-0701-44b1-bc76-0f9df0da08f6" providerId="AD" clId="Web-{7C05BA85-E4CF-7A55-6EEA-28B17E1A7CE0}" dt="2026-09-10T16:28:47.060" v="141" actId="1076"/>
      <pc:docMkLst>
        <pc:docMk/>
      </pc:docMkLst>
      <pc:sldChg chg="addSp delSp modSp add mod setBg">
        <pc:chgData name="Kaat Vercruysse" userId="S::kaat.vercruysse@kbkscholen.be::fe2adbbb-0701-44b1-bc76-0f9df0da08f6" providerId="AD" clId="Web-{7C05BA85-E4CF-7A55-6EEA-28B17E1A7CE0}" dt="2026-09-10T16:16:50.513" v="86" actId="1076"/>
        <pc:sldMkLst>
          <pc:docMk/>
          <pc:sldMk cId="0" sldId="257"/>
        </pc:sldMkLst>
        <pc:spChg chg="mod">
          <ac:chgData name="Kaat Vercruysse" userId="S::kaat.vercruysse@kbkscholen.be::fe2adbbb-0701-44b1-bc76-0f9df0da08f6" providerId="AD" clId="Web-{7C05BA85-E4CF-7A55-6EEA-28B17E1A7CE0}" dt="2026-09-10T16:09:38.323" v="51" actId="20577"/>
          <ac:spMkLst>
            <pc:docMk/>
            <pc:sldMk cId="0" sldId="257"/>
            <ac:spMk id="6" creationId="{00000000-0000-0000-0000-000000000000}"/>
          </ac:spMkLst>
        </pc:spChg>
        <pc:spChg chg="del">
          <ac:chgData name="Kaat Vercruysse" userId="S::kaat.vercruysse@kbkscholen.be::fe2adbbb-0701-44b1-bc76-0f9df0da08f6" providerId="AD" clId="Web-{7C05BA85-E4CF-7A55-6EEA-28B17E1A7CE0}" dt="2026-09-10T16:09:19.431" v="45"/>
          <ac:spMkLst>
            <pc:docMk/>
            <pc:sldMk cId="0" sldId="257"/>
            <ac:spMk id="7" creationId="{00000000-0000-0000-0000-000000000000}"/>
          </ac:spMkLst>
        </pc:spChg>
        <pc:picChg chg="add mod">
          <ac:chgData name="Kaat Vercruysse" userId="S::kaat.vercruysse@kbkscholen.be::fe2adbbb-0701-44b1-bc76-0f9df0da08f6" providerId="AD" clId="Web-{7C05BA85-E4CF-7A55-6EEA-28B17E1A7CE0}" dt="2026-09-10T16:16:50.513" v="86" actId="1076"/>
          <ac:picMkLst>
            <pc:docMk/>
            <pc:sldMk cId="0" sldId="257"/>
            <ac:picMk id="9" creationId="{3B20F7C7-784C-8C9E-94B0-870B9B1A0FAA}"/>
          </ac:picMkLst>
        </pc:picChg>
      </pc:sldChg>
      <pc:sldChg chg="modSp">
        <pc:chgData name="Kaat Vercruysse" userId="S::kaat.vercruysse@kbkscholen.be::fe2adbbb-0701-44b1-bc76-0f9df0da08f6" providerId="AD" clId="Web-{7C05BA85-E4CF-7A55-6EEA-28B17E1A7CE0}" dt="2026-09-10T16:23:24.639" v="121" actId="20577"/>
        <pc:sldMkLst>
          <pc:docMk/>
          <pc:sldMk cId="2255957439" sldId="264"/>
        </pc:sldMkLst>
        <pc:spChg chg="mod">
          <ac:chgData name="Kaat Vercruysse" userId="S::kaat.vercruysse@kbkscholen.be::fe2adbbb-0701-44b1-bc76-0f9df0da08f6" providerId="AD" clId="Web-{7C05BA85-E4CF-7A55-6EEA-28B17E1A7CE0}" dt="2026-09-10T16:23:24.639" v="121" actId="20577"/>
          <ac:spMkLst>
            <pc:docMk/>
            <pc:sldMk cId="2255957439" sldId="264"/>
            <ac:spMk id="3" creationId="{00000000-0000-0000-0000-000000000000}"/>
          </ac:spMkLst>
        </pc:spChg>
      </pc:sldChg>
      <pc:sldChg chg="modSp">
        <pc:chgData name="Kaat Vercruysse" userId="S::kaat.vercruysse@kbkscholen.be::fe2adbbb-0701-44b1-bc76-0f9df0da08f6" providerId="AD" clId="Web-{7C05BA85-E4CF-7A55-6EEA-28B17E1A7CE0}" dt="2026-09-10T15:56:22.049" v="9" actId="20577"/>
        <pc:sldMkLst>
          <pc:docMk/>
          <pc:sldMk cId="3495681910" sldId="269"/>
        </pc:sldMkLst>
        <pc:spChg chg="mod">
          <ac:chgData name="Kaat Vercruysse" userId="S::kaat.vercruysse@kbkscholen.be::fe2adbbb-0701-44b1-bc76-0f9df0da08f6" providerId="AD" clId="Web-{7C05BA85-E4CF-7A55-6EEA-28B17E1A7CE0}" dt="2026-09-10T15:56:22.049" v="9" actId="20577"/>
          <ac:spMkLst>
            <pc:docMk/>
            <pc:sldMk cId="3495681910" sldId="269"/>
            <ac:spMk id="3" creationId="{00000000-0000-0000-0000-000000000000}"/>
          </ac:spMkLst>
        </pc:spChg>
      </pc:sldChg>
      <pc:sldChg chg="modSp">
        <pc:chgData name="Kaat Vercruysse" userId="S::kaat.vercruysse@kbkscholen.be::fe2adbbb-0701-44b1-bc76-0f9df0da08f6" providerId="AD" clId="Web-{7C05BA85-E4CF-7A55-6EEA-28B17E1A7CE0}" dt="2026-09-10T15:57:02.863" v="11" actId="20577"/>
        <pc:sldMkLst>
          <pc:docMk/>
          <pc:sldMk cId="2334352267" sldId="271"/>
        </pc:sldMkLst>
        <pc:spChg chg="mod">
          <ac:chgData name="Kaat Vercruysse" userId="S::kaat.vercruysse@kbkscholen.be::fe2adbbb-0701-44b1-bc76-0f9df0da08f6" providerId="AD" clId="Web-{7C05BA85-E4CF-7A55-6EEA-28B17E1A7CE0}" dt="2026-09-10T15:57:02.863" v="11" actId="20577"/>
          <ac:spMkLst>
            <pc:docMk/>
            <pc:sldMk cId="2334352267" sldId="271"/>
            <ac:spMk id="3" creationId="{E7E7D490-85CC-E74A-4591-08ED32446D14}"/>
          </ac:spMkLst>
        </pc:spChg>
      </pc:sldChg>
      <pc:sldChg chg="new del">
        <pc:chgData name="Kaat Vercruysse" userId="S::kaat.vercruysse@kbkscholen.be::fe2adbbb-0701-44b1-bc76-0f9df0da08f6" providerId="AD" clId="Web-{7C05BA85-E4CF-7A55-6EEA-28B17E1A7CE0}" dt="2026-09-10T16:07:34.192" v="34"/>
        <pc:sldMkLst>
          <pc:docMk/>
          <pc:sldMk cId="654320" sldId="272"/>
        </pc:sldMkLst>
      </pc:sldChg>
      <pc:sldChg chg="new del">
        <pc:chgData name="Kaat Vercruysse" userId="S::kaat.vercruysse@kbkscholen.be::fe2adbbb-0701-44b1-bc76-0f9df0da08f6" providerId="AD" clId="Web-{7C05BA85-E4CF-7A55-6EEA-28B17E1A7CE0}" dt="2026-09-10T15:58:20.476" v="13"/>
        <pc:sldMkLst>
          <pc:docMk/>
          <pc:sldMk cId="72390397" sldId="272"/>
        </pc:sldMkLst>
      </pc:sldChg>
      <pc:sldChg chg="addSp delSp modSp add mod setBg">
        <pc:chgData name="Kaat Vercruysse" userId="S::kaat.vercruysse@kbkscholen.be::fe2adbbb-0701-44b1-bc76-0f9df0da08f6" providerId="AD" clId="Web-{7C05BA85-E4CF-7A55-6EEA-28B17E1A7CE0}" dt="2026-09-10T16:20:42.304" v="112" actId="20577"/>
        <pc:sldMkLst>
          <pc:docMk/>
          <pc:sldMk cId="1117377207" sldId="273"/>
        </pc:sldMkLst>
        <pc:spChg chg="mod">
          <ac:chgData name="Kaat Vercruysse" userId="S::kaat.vercruysse@kbkscholen.be::fe2adbbb-0701-44b1-bc76-0f9df0da08f6" providerId="AD" clId="Web-{7C05BA85-E4CF-7A55-6EEA-28B17E1A7CE0}" dt="2026-09-10T16:20:16.694" v="104" actId="20577"/>
          <ac:spMkLst>
            <pc:docMk/>
            <pc:sldMk cId="1117377207" sldId="273"/>
            <ac:spMk id="5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0:42.304" v="112" actId="20577"/>
          <ac:spMkLst>
            <pc:docMk/>
            <pc:sldMk cId="1117377207" sldId="273"/>
            <ac:spMk id="6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0:24.819" v="106" actId="20577"/>
          <ac:spMkLst>
            <pc:docMk/>
            <pc:sldMk cId="1117377207" sldId="273"/>
            <ac:spMk id="7" creationId="{00000000-0000-0000-0000-000000000000}"/>
          </ac:spMkLst>
        </pc:spChg>
        <pc:spChg chg="del mod">
          <ac:chgData name="Kaat Vercruysse" userId="S::kaat.vercruysse@kbkscholen.be::fe2adbbb-0701-44b1-bc76-0f9df0da08f6" providerId="AD" clId="Web-{7C05BA85-E4CF-7A55-6EEA-28B17E1A7CE0}" dt="2026-09-10T16:09:16.790" v="44"/>
          <ac:spMkLst>
            <pc:docMk/>
            <pc:sldMk cId="1117377207" sldId="273"/>
            <ac:spMk id="8" creationId="{00000000-0000-0000-0000-000000000000}"/>
          </ac:spMkLst>
        </pc:spChg>
        <pc:picChg chg="add del mod">
          <ac:chgData name="Kaat Vercruysse" userId="S::kaat.vercruysse@kbkscholen.be::fe2adbbb-0701-44b1-bc76-0f9df0da08f6" providerId="AD" clId="Web-{7C05BA85-E4CF-7A55-6EEA-28B17E1A7CE0}" dt="2026-09-10T16:15:59.714" v="81"/>
          <ac:picMkLst>
            <pc:docMk/>
            <pc:sldMk cId="1117377207" sldId="273"/>
            <ac:picMk id="9" creationId="{13D5B069-7732-C636-9ADC-C83120F9C49E}"/>
          </ac:picMkLst>
        </pc:picChg>
        <pc:picChg chg="add mod">
          <ac:chgData name="Kaat Vercruysse" userId="S::kaat.vercruysse@kbkscholen.be::fe2adbbb-0701-44b1-bc76-0f9df0da08f6" providerId="AD" clId="Web-{7C05BA85-E4CF-7A55-6EEA-28B17E1A7CE0}" dt="2026-09-10T16:16:25.965" v="84" actId="1076"/>
          <ac:picMkLst>
            <pc:docMk/>
            <pc:sldMk cId="1117377207" sldId="273"/>
            <ac:picMk id="10" creationId="{96279A34-7860-DD7C-33DB-162D15D0AA64}"/>
          </ac:picMkLst>
        </pc:picChg>
      </pc:sldChg>
      <pc:sldChg chg="new del">
        <pc:chgData name="Kaat Vercruysse" userId="S::kaat.vercruysse@kbkscholen.be::fe2adbbb-0701-44b1-bc76-0f9df0da08f6" providerId="AD" clId="Web-{7C05BA85-E4CF-7A55-6EEA-28B17E1A7CE0}" dt="2026-09-10T16:07:54.693" v="39"/>
        <pc:sldMkLst>
          <pc:docMk/>
          <pc:sldMk cId="703769297" sldId="274"/>
        </pc:sldMkLst>
      </pc:sldChg>
      <pc:sldChg chg="new del">
        <pc:chgData name="Kaat Vercruysse" userId="S::kaat.vercruysse@kbkscholen.be::fe2adbbb-0701-44b1-bc76-0f9df0da08f6" providerId="AD" clId="Web-{7C05BA85-E4CF-7A55-6EEA-28B17E1A7CE0}" dt="2026-09-10T16:07:42.552" v="36"/>
        <pc:sldMkLst>
          <pc:docMk/>
          <pc:sldMk cId="4207496153" sldId="274"/>
        </pc:sldMkLst>
      </pc:sldChg>
      <pc:sldChg chg="addSp delSp modSp add mod setBg">
        <pc:chgData name="Kaat Vercruysse" userId="S::kaat.vercruysse@kbkscholen.be::fe2adbbb-0701-44b1-bc76-0f9df0da08f6" providerId="AD" clId="Web-{7C05BA85-E4CF-7A55-6EEA-28B17E1A7CE0}" dt="2026-09-10T16:19:59.037" v="103" actId="20577"/>
        <pc:sldMkLst>
          <pc:docMk/>
          <pc:sldMk cId="3519320669" sldId="275"/>
        </pc:sldMkLst>
        <pc:spChg chg="mod">
          <ac:chgData name="Kaat Vercruysse" userId="S::kaat.vercruysse@kbkscholen.be::fe2adbbb-0701-44b1-bc76-0f9df0da08f6" providerId="AD" clId="Web-{7C05BA85-E4CF-7A55-6EEA-28B17E1A7CE0}" dt="2026-09-10T16:19:59.037" v="103" actId="20577"/>
          <ac:spMkLst>
            <pc:docMk/>
            <pc:sldMk cId="3519320669" sldId="275"/>
            <ac:spMk id="5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19:41.411" v="102" actId="20577"/>
          <ac:spMkLst>
            <pc:docMk/>
            <pc:sldMk cId="3519320669" sldId="275"/>
            <ac:spMk id="6" creationId="{00000000-0000-0000-0000-000000000000}"/>
          </ac:spMkLst>
        </pc:spChg>
        <pc:spChg chg="del mod">
          <ac:chgData name="Kaat Vercruysse" userId="S::kaat.vercruysse@kbkscholen.be::fe2adbbb-0701-44b1-bc76-0f9df0da08f6" providerId="AD" clId="Web-{7C05BA85-E4CF-7A55-6EEA-28B17E1A7CE0}" dt="2026-09-10T16:13:34.473" v="64"/>
          <ac:spMkLst>
            <pc:docMk/>
            <pc:sldMk cId="3519320669" sldId="275"/>
            <ac:spMk id="7" creationId="{00000000-0000-0000-0000-000000000000}"/>
          </ac:spMkLst>
        </pc:spChg>
        <pc:picChg chg="add mod">
          <ac:chgData name="Kaat Vercruysse" userId="S::kaat.vercruysse@kbkscholen.be::fe2adbbb-0701-44b1-bc76-0f9df0da08f6" providerId="AD" clId="Web-{7C05BA85-E4CF-7A55-6EEA-28B17E1A7CE0}" dt="2026-09-10T16:18:51.862" v="93" actId="1076"/>
          <ac:picMkLst>
            <pc:docMk/>
            <pc:sldMk cId="3519320669" sldId="275"/>
            <ac:picMk id="8" creationId="{91D28E93-796D-92F8-301D-DF4603CFBAA1}"/>
          </ac:picMkLst>
        </pc:picChg>
      </pc:sldChg>
      <pc:sldChg chg="new del">
        <pc:chgData name="Kaat Vercruysse" userId="S::kaat.vercruysse@kbkscholen.be::fe2adbbb-0701-44b1-bc76-0f9df0da08f6" providerId="AD" clId="Web-{7C05BA85-E4CF-7A55-6EEA-28B17E1A7CE0}" dt="2026-09-10T16:26:07.818" v="124"/>
        <pc:sldMkLst>
          <pc:docMk/>
          <pc:sldMk cId="3210055795" sldId="276"/>
        </pc:sldMkLst>
      </pc:sldChg>
      <pc:sldChg chg="addSp modSp add">
        <pc:chgData name="Kaat Vercruysse" userId="S::kaat.vercruysse@kbkscholen.be::fe2adbbb-0701-44b1-bc76-0f9df0da08f6" providerId="AD" clId="Web-{7C05BA85-E4CF-7A55-6EEA-28B17E1A7CE0}" dt="2026-09-10T16:28:47.060" v="141" actId="1076"/>
        <pc:sldMkLst>
          <pc:docMk/>
          <pc:sldMk cId="410292169" sldId="277"/>
        </pc:sldMkLst>
        <pc:spChg chg="mod">
          <ac:chgData name="Kaat Vercruysse" userId="S::kaat.vercruysse@kbkscholen.be::fe2adbbb-0701-44b1-bc76-0f9df0da08f6" providerId="AD" clId="Web-{7C05BA85-E4CF-7A55-6EEA-28B17E1A7CE0}" dt="2026-09-10T16:26:52.773" v="126"/>
          <ac:spMkLst>
            <pc:docMk/>
            <pc:sldMk cId="410292169" sldId="277"/>
            <ac:spMk id="2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07.587" v="127" actId="20577"/>
          <ac:spMkLst>
            <pc:docMk/>
            <pc:sldMk cId="410292169" sldId="277"/>
            <ac:spMk id="8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14.306" v="128" actId="20577"/>
          <ac:spMkLst>
            <pc:docMk/>
            <pc:sldMk cId="410292169" sldId="277"/>
            <ac:spMk id="10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22.118" v="129" actId="20577"/>
          <ac:spMkLst>
            <pc:docMk/>
            <pc:sldMk cId="410292169" sldId="277"/>
            <ac:spMk id="12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30.322" v="130" actId="20577"/>
          <ac:spMkLst>
            <pc:docMk/>
            <pc:sldMk cId="410292169" sldId="277"/>
            <ac:spMk id="14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36.103" v="131" actId="20577"/>
          <ac:spMkLst>
            <pc:docMk/>
            <pc:sldMk cId="410292169" sldId="277"/>
            <ac:spMk id="16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41.697" v="132" actId="20577"/>
          <ac:spMkLst>
            <pc:docMk/>
            <pc:sldMk cId="410292169" sldId="277"/>
            <ac:spMk id="18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47.276" v="133" actId="20577"/>
          <ac:spMkLst>
            <pc:docMk/>
            <pc:sldMk cId="410292169" sldId="277"/>
            <ac:spMk id="20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51.151" v="134" actId="20577"/>
          <ac:spMkLst>
            <pc:docMk/>
            <pc:sldMk cId="410292169" sldId="277"/>
            <ac:spMk id="22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7:55.792" v="135" actId="20577"/>
          <ac:spMkLst>
            <pc:docMk/>
            <pc:sldMk cId="410292169" sldId="277"/>
            <ac:spMk id="24" creationId="{00000000-0000-0000-0000-000000000000}"/>
          </ac:spMkLst>
        </pc:spChg>
        <pc:spChg chg="mod">
          <ac:chgData name="Kaat Vercruysse" userId="S::kaat.vercruysse@kbkscholen.be::fe2adbbb-0701-44b1-bc76-0f9df0da08f6" providerId="AD" clId="Web-{7C05BA85-E4CF-7A55-6EEA-28B17E1A7CE0}" dt="2026-09-10T16:26:39.351" v="125"/>
          <ac:spMkLst>
            <pc:docMk/>
            <pc:sldMk cId="410292169" sldId="277"/>
            <ac:spMk id="25" creationId="{00000000-0000-0000-0000-000000000000}"/>
          </ac:spMkLst>
        </pc:spChg>
        <pc:picChg chg="add mod">
          <ac:chgData name="Kaat Vercruysse" userId="S::kaat.vercruysse@kbkscholen.be::fe2adbbb-0701-44b1-bc76-0f9df0da08f6" providerId="AD" clId="Web-{7C05BA85-E4CF-7A55-6EEA-28B17E1A7CE0}" dt="2026-09-10T16:28:47.060" v="141" actId="1076"/>
          <ac:picMkLst>
            <pc:docMk/>
            <pc:sldMk cId="410292169" sldId="277"/>
            <ac:picMk id="27" creationId="{74CE2B54-1180-7D57-8F97-88A4E9371F6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023F6-0185-4C72-ACD1-B050EDF4A384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1375D-6D06-425E-A962-1665E72ACF4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5327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05832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6144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203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530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140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41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28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542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086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1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352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D1091-5303-4248-B861-4602B6682CA7}" type="datetimeFigureOut">
              <a:rPr lang="nl-BE" smtClean="0"/>
              <a:t>10/09/2026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0B737-A0A6-4434-9CC4-6231E64C6AB7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6926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sintpaulusoc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9632" y="2729991"/>
            <a:ext cx="7772400" cy="1398017"/>
          </a:xfrm>
        </p:spPr>
        <p:txBody>
          <a:bodyPr>
            <a:normAutofit/>
          </a:bodyPr>
          <a:lstStyle/>
          <a:p>
            <a:r>
              <a:rPr lang="nl-BE" sz="5400" dirty="0"/>
              <a:t>INFOAVOND K3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AE56F1-2AA4-E3DE-C0E5-DA99BD864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52" y="-2615"/>
            <a:ext cx="30211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20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Varia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1600" u="sng" dirty="0"/>
              <a:t>Testen 3</a:t>
            </a:r>
            <a:r>
              <a:rPr lang="nl-BE" sz="1600" u="sng" baseline="30000" dirty="0"/>
              <a:t>de</a:t>
            </a:r>
            <a:r>
              <a:rPr lang="nl-BE" sz="1600" u="sng" dirty="0"/>
              <a:t> kleuter</a:t>
            </a:r>
            <a:r>
              <a:rPr lang="nl-BE" sz="1600" dirty="0"/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Koala: verplichte taaltest van de overheid (oktober)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Cito ordenen (evenveel, meer, minder, hoeveelste in de rij, meeste, minste,…) oktober en maart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Cito taal (woordenschat, kritisch luisteren, klank en rijm,  </a:t>
            </a:r>
            <a:r>
              <a:rPr lang="nl-BE" sz="1600" dirty="0">
                <a:solidFill>
                  <a:prstClr val="black"/>
                </a:solidFill>
              </a:rPr>
              <a:t>schriftoriëntatie) oktober en maart</a:t>
            </a:r>
            <a:endParaRPr lang="nl-BE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Leesrijpheidstest januari en mei</a:t>
            </a:r>
          </a:p>
          <a:p>
            <a:pPr marL="0" indent="0">
              <a:buNone/>
            </a:pPr>
            <a:r>
              <a:rPr lang="nl-BE" sz="1600" u="sng" dirty="0"/>
              <a:t>Observatie</a:t>
            </a:r>
            <a:r>
              <a:rPr lang="nl-BE" sz="1600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De kleuters worden niet enkel beoordeeld op de testen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De leerkrachten observeren het ganse jaar door op de verschillende</a:t>
            </a:r>
          </a:p>
          <a:p>
            <a:pPr marL="0" indent="0">
              <a:buNone/>
            </a:pPr>
            <a:r>
              <a:rPr lang="nl-BE" sz="1600" dirty="0"/>
              <a:t>      domeinen (sociaal, motorisch, cognitief,…)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Tijdens de lessen </a:t>
            </a:r>
            <a:r>
              <a:rPr lang="nl-BE" sz="1600" dirty="0" err="1"/>
              <a:t>BeO</a:t>
            </a:r>
            <a:r>
              <a:rPr lang="nl-BE" sz="1600" dirty="0"/>
              <a:t> zijn de leerkrachten klasvrij en is er kans tot overleg met </a:t>
            </a:r>
            <a:r>
              <a:rPr lang="nl-BE" sz="1600" dirty="0" err="1"/>
              <a:t>zoco</a:t>
            </a:r>
            <a:endParaRPr lang="nl-BE" sz="1600" dirty="0"/>
          </a:p>
          <a:p>
            <a:pPr marL="0" indent="0">
              <a:buNone/>
            </a:pPr>
            <a:endParaRPr lang="nl-BE" sz="20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99E3B08-462D-918A-2FFF-ABC4B4CE5A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09" t="17394" r="4109" b="16186"/>
          <a:stretch/>
        </p:blipFill>
        <p:spPr>
          <a:xfrm>
            <a:off x="2998167" y="4498919"/>
            <a:ext cx="2880321" cy="208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22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476672"/>
            <a:ext cx="8496944" cy="64533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r>
              <a:rPr lang="nl-BE" sz="1600" u="sng" dirty="0">
                <a:solidFill>
                  <a:prstClr val="black"/>
                </a:solidFill>
              </a:rPr>
              <a:t>Oudercontacten</a:t>
            </a:r>
            <a:r>
              <a:rPr lang="nl-BE" sz="1600" dirty="0">
                <a:solidFill>
                  <a:prstClr val="black"/>
                </a:solidFill>
              </a:rPr>
              <a:t>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23 en 24 november: alle kleuterklassen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12 januari om 19u30: Schoolrijpheid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22 en 23 maart: enkel 3</a:t>
            </a:r>
            <a:r>
              <a:rPr lang="nl-BE" sz="1600" baseline="30000" dirty="0">
                <a:solidFill>
                  <a:prstClr val="black"/>
                </a:solidFill>
              </a:rPr>
              <a:t>de</a:t>
            </a:r>
            <a:r>
              <a:rPr lang="nl-BE" sz="1600" dirty="0">
                <a:solidFill>
                  <a:prstClr val="black"/>
                </a:solidFill>
              </a:rPr>
              <a:t> kleuter     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14 en 15 juni: alle kleuterklassen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Soms tussendoor MDO ‘s met CLB, zoco, …</a:t>
            </a:r>
            <a:endParaRPr lang="nl-BE" sz="1600" dirty="0">
              <a:solidFill>
                <a:prstClr val="black"/>
              </a:solidFill>
              <a:ea typeface="Calibri"/>
              <a:cs typeface="Calibri"/>
            </a:endParaRPr>
          </a:p>
          <a:p>
            <a:pPr marL="0" lvl="0" indent="0">
              <a:buNone/>
            </a:pPr>
            <a:r>
              <a:rPr lang="nl-BE" sz="1600" u="sng" dirty="0">
                <a:solidFill>
                  <a:prstClr val="black"/>
                </a:solidFill>
              </a:rPr>
              <a:t>Deeltijdswerk door juf Sabine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Op maandag- en donderdagnamiddag neemt juf Anna de klas over</a:t>
            </a:r>
          </a:p>
          <a:p>
            <a:pPr marL="0" indent="0">
              <a:buNone/>
            </a:pPr>
            <a:r>
              <a:rPr lang="nl-BE" sz="1600" u="sng" dirty="0">
                <a:solidFill>
                  <a:prstClr val="black"/>
                </a:solidFill>
              </a:rPr>
              <a:t>Deeltijdswerk door juf Elien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solidFill>
                  <a:prstClr val="black"/>
                </a:solidFill>
              </a:rPr>
              <a:t>Op donderdag neemt juf Ann de klas over</a:t>
            </a:r>
          </a:p>
          <a:p>
            <a:pPr marL="0" lvl="0" indent="0">
              <a:buNone/>
            </a:pPr>
            <a:r>
              <a:rPr lang="nl-BE" sz="1600" u="sng" dirty="0"/>
              <a:t>Buitenschoolse activiteiten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5 oktober: sportdag</a:t>
            </a:r>
            <a:endParaRPr lang="nl-BE" sz="1600" dirty="0">
              <a:ea typeface="Calibri"/>
              <a:cs typeface="Calibri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/>
              <a:t>30 oktober: grootoudersfeest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/>
              <a:t>17 en 18 juni: tweedaagse in de Warande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nl-BE" sz="1600" dirty="0"/>
              <a:t>Vrijdag 25 juni: afzwaai K3 om 15u</a:t>
            </a:r>
          </a:p>
          <a:p>
            <a:pPr marL="0" indent="0">
              <a:buNone/>
            </a:pPr>
            <a:r>
              <a:rPr lang="nl-BE" sz="1600" u="sng" dirty="0"/>
              <a:t>Bruggen bouwen</a:t>
            </a:r>
            <a:r>
              <a:rPr lang="nl-BE" sz="1600" dirty="0"/>
              <a:t>: </a:t>
            </a:r>
          </a:p>
          <a:p>
            <a:pPr marL="0" indent="0">
              <a:buNone/>
            </a:pPr>
            <a:r>
              <a:rPr lang="nl-BE" sz="1600" dirty="0"/>
              <a:t>We proberen elke maand een activiteit te doen samen met het 3</a:t>
            </a:r>
            <a:r>
              <a:rPr lang="nl-BE" sz="1600" baseline="30000" dirty="0"/>
              <a:t>de</a:t>
            </a:r>
            <a:r>
              <a:rPr lang="nl-BE" sz="1600" dirty="0"/>
              <a:t> kleuter en het 1</a:t>
            </a:r>
            <a:r>
              <a:rPr lang="nl-BE" sz="1600" baseline="30000" dirty="0"/>
              <a:t>ste</a:t>
            </a:r>
            <a:r>
              <a:rPr lang="nl-BE" sz="1600" dirty="0"/>
              <a:t> leerjaar. Soms is dat heel kort, soms wat uitgebreider. Op deze manier wordt de stap naar het 1</a:t>
            </a:r>
            <a:r>
              <a:rPr lang="nl-BE" sz="1600" baseline="30000" dirty="0"/>
              <a:t>ste</a:t>
            </a:r>
            <a:r>
              <a:rPr lang="nl-BE" sz="1600" dirty="0"/>
              <a:t> leerjaar veel kleiner..</a:t>
            </a:r>
            <a:endParaRPr lang="nl-BE" sz="1600" u="sng" dirty="0"/>
          </a:p>
          <a:p>
            <a:pPr marL="0" indent="0">
              <a:buNone/>
            </a:pPr>
            <a:endParaRPr lang="nl-BE" sz="2000" u="sng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9380252-4024-B42F-27BF-A7C3E80D0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81" b="5760"/>
          <a:stretch/>
        </p:blipFill>
        <p:spPr>
          <a:xfrm>
            <a:off x="5868144" y="2852936"/>
            <a:ext cx="295232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81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332656"/>
            <a:ext cx="8712968" cy="62646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71700" lvl="5" indent="0">
              <a:buNone/>
            </a:pPr>
            <a:r>
              <a:rPr lang="nl-BE" sz="4400" dirty="0"/>
              <a:t>Zorg</a:t>
            </a:r>
            <a:endParaRPr lang="nl-BE" sz="4400">
              <a:ea typeface="Calibri"/>
              <a:cs typeface="Calibri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Juf Ann en juf Anna nemen de zorg op zich.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De zorg is er zowel voor kinderen die extra uitdaging nodig hebben als voor kinderen die baat hebben bij extra ondersteuning.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Individueel werken met kleuters, of in kleine groepjes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Zorg op vlak van taal, motoriek, sociale vaardigheden of zelfredzaamheid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Doelgericht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Soms neemt de zorgjuf de helft van de klas mee, zodat de klasjuf meer aandacht kan geven aan de rest van de groep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1x in de maand is er een overleg met alle zorgleerkrachten en ZOCO om alle kleuters te bespreken</a:t>
            </a:r>
          </a:p>
          <a:p>
            <a:pPr>
              <a:buFont typeface="Wingdings" panose="05000000000000000000" pitchFamily="2" charset="2"/>
              <a:buChar char="ü"/>
            </a:pPr>
            <a:endParaRPr lang="nl-BE" sz="1600" dirty="0"/>
          </a:p>
          <a:p>
            <a:pPr marL="0" indent="0">
              <a:buNone/>
            </a:pPr>
            <a:endParaRPr lang="nl-BE" sz="2200" dirty="0"/>
          </a:p>
          <a:p>
            <a:pPr marL="0" indent="0">
              <a:buNone/>
            </a:pPr>
            <a:r>
              <a:rPr lang="nl-BE" sz="2200" dirty="0"/>
              <a:t>       </a:t>
            </a:r>
            <a:endParaRPr lang="nl-BE" sz="2200" dirty="0">
              <a:sym typeface="Symbol"/>
            </a:endParaRPr>
          </a:p>
          <a:p>
            <a:pPr marL="0" indent="0">
              <a:buNone/>
            </a:pPr>
            <a:endParaRPr lang="nl-BE" sz="20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36FEEF-6FF3-1C8F-ACE5-813C2888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416890"/>
            <a:ext cx="4896544" cy="292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57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08520" y="274638"/>
            <a:ext cx="8795320" cy="1143000"/>
          </a:xfrm>
        </p:spPr>
        <p:txBody>
          <a:bodyPr/>
          <a:lstStyle/>
          <a:p>
            <a:r>
              <a:rPr lang="nl-BE" dirty="0"/>
              <a:t>Praktische afspraken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Gelieve tijdig op school te zijn, in het 3</a:t>
            </a:r>
            <a:r>
              <a:rPr lang="nl-BE" sz="1700" baseline="30000" dirty="0"/>
              <a:t>de</a:t>
            </a:r>
            <a:r>
              <a:rPr lang="nl-BE" sz="1700" dirty="0"/>
              <a:t> kleuter zijn de kleuters leerplichtig!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Belsignaal ‘s morgens 8u25 en ‘s middags 13u05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Kort afscheid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Bij ophalen van je kleuter wachten aan de klas tot de juf de deur open maakt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Gelieve geen spullen van thuis mee te geven tenzij het past binnen het thema, alles steeds goed naamtekenen a.u.b.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Plastieken bal, step + helm, springtouw,… mag voor op de speelplaats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Wij werken niet meer met een heen- en weermapje, post gaat mee in de boekentas (graag elke avond controleren), boodschappen van thuis op een briefje meegeven in de boekentas, X noteren op de hand van je kleuter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Handige boekentas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Heen- en </a:t>
            </a:r>
            <a:r>
              <a:rPr lang="nl-BE" sz="1700" dirty="0" err="1"/>
              <a:t>weertas</a:t>
            </a:r>
            <a:r>
              <a:rPr lang="nl-BE" sz="1700" dirty="0"/>
              <a:t> met werkjes telkens terug meegeven a.u.b.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700" dirty="0"/>
              <a:t>Verkeersjas van school altijd aan.</a:t>
            </a:r>
          </a:p>
          <a:p>
            <a:pPr marL="0" indent="0">
              <a:buNone/>
            </a:pP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111481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29491" y="476673"/>
            <a:ext cx="8229600" cy="316835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In de opvang krijgen de kleuters een boterham, een koek meegeven hoeft niet maar mag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Verloren voorwerpen nakijken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Alle kledij en persoonlijke spullen goed naamtekenen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Bekijk regelmatig de schoolwebsite en de klasblog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Bij verjaardagen mag geen snoep of andere zaken meegebracht worden van thuis, de jarige trakteert met snoep van school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Verwacht niet altijd werkjes en knutselwerkjes, want  “</a:t>
            </a:r>
            <a:r>
              <a:rPr lang="nl-BE" sz="1600" dirty="0" err="1"/>
              <a:t>aldoende</a:t>
            </a:r>
            <a:r>
              <a:rPr lang="nl-BE" sz="1600" dirty="0"/>
              <a:t>” leren we, vaak groepswerken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We stimuleren het fruit eten op school, fruit reeds gesneden in </a:t>
            </a:r>
            <a:r>
              <a:rPr lang="nl-BE" sz="1600" dirty="0" err="1"/>
              <a:t>genaamtekend</a:t>
            </a:r>
            <a:r>
              <a:rPr lang="nl-BE" sz="1600" dirty="0"/>
              <a:t> doosje meegeven a.u.b.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Doos papieren zakdoekjes meebrengen</a:t>
            </a:r>
          </a:p>
          <a:p>
            <a:pPr marL="0" indent="0">
              <a:buNone/>
            </a:pPr>
            <a:endParaRPr lang="nl-BE" sz="20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80BFE8A-6656-6C34-2EB8-6B81FBD04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82" t="7602" r="13916" b="14481"/>
          <a:stretch/>
        </p:blipFill>
        <p:spPr>
          <a:xfrm>
            <a:off x="962968" y="4437112"/>
            <a:ext cx="1575919" cy="181102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73D3049-A964-728F-3D93-35E8F82019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08" t="7704" r="18218" b="15188"/>
          <a:stretch/>
        </p:blipFill>
        <p:spPr>
          <a:xfrm>
            <a:off x="3347864" y="4154490"/>
            <a:ext cx="1821910" cy="2376263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F0F66909-13E3-6860-A1E0-197EF3E4AD22}"/>
              </a:ext>
            </a:extLst>
          </p:cNvPr>
          <p:cNvCxnSpPr>
            <a:cxnSpLocks/>
          </p:cNvCxnSpPr>
          <p:nvPr/>
        </p:nvCxnSpPr>
        <p:spPr>
          <a:xfrm>
            <a:off x="3347864" y="4519940"/>
            <a:ext cx="2016224" cy="1728192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D8D385C6-DF56-5EF7-818F-322CB5B3D838}"/>
              </a:ext>
            </a:extLst>
          </p:cNvPr>
          <p:cNvCxnSpPr>
            <a:cxnSpLocks/>
          </p:cNvCxnSpPr>
          <p:nvPr/>
        </p:nvCxnSpPr>
        <p:spPr>
          <a:xfrm flipH="1">
            <a:off x="3645438" y="4437112"/>
            <a:ext cx="1584176" cy="1881855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7F3B1D8F-D2DE-FBBD-3A4B-846BFD947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113" y="4401866"/>
            <a:ext cx="1575919" cy="222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9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09A6E-888B-1C04-0A37-4959C6CAD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nl-BE" dirty="0"/>
              <a:t>Overgang L1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E7D490-85CC-E74A-4591-08ED32446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008" y="1379538"/>
            <a:ext cx="4038600" cy="4525963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Derde</a:t>
            </a:r>
            <a:r>
              <a:rPr lang="nl-BE" sz="1600" dirty="0"/>
              <a:t> </a:t>
            </a:r>
            <a:r>
              <a:rPr lang="nl-BE" sz="2100" dirty="0"/>
              <a:t>kleuter als voorbereiding op het 1e leerjaar</a:t>
            </a:r>
          </a:p>
          <a:p>
            <a:pPr marL="0" indent="0">
              <a:lnSpc>
                <a:spcPct val="90000"/>
              </a:lnSpc>
              <a:buNone/>
            </a:pPr>
            <a:endParaRPr lang="nl-BE" sz="21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Het derde kleuter vormt een belangrijke voorbereiding op de overgang naar het 1e leerjaar.</a:t>
            </a:r>
            <a:br>
              <a:rPr lang="nl-BE" sz="2100" dirty="0"/>
            </a:br>
            <a:r>
              <a:rPr lang="nl-BE" sz="2100" dirty="0"/>
              <a:t>Daarbij is </a:t>
            </a:r>
            <a:r>
              <a:rPr lang="nl-BE" sz="2100" b="1" dirty="0"/>
              <a:t>schoolrijpheid</a:t>
            </a:r>
            <a:r>
              <a:rPr lang="nl-BE" sz="2100" dirty="0"/>
              <a:t> heel belangrijk: de ontwikkeling en vaardigheden die een kind nodig heeft om vlot te kunnen starten in het 1e leerjaar.</a:t>
            </a:r>
          </a:p>
          <a:p>
            <a:pPr marL="0" indent="0">
              <a:lnSpc>
                <a:spcPct val="90000"/>
              </a:lnSpc>
              <a:buNone/>
            </a:pPr>
            <a:endParaRPr lang="nl-BE" sz="21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 Je kind is klaar om te leren en kan steeds zelfstandiger functioneren.</a:t>
            </a:r>
          </a:p>
          <a:p>
            <a:pPr marL="0" indent="0">
              <a:lnSpc>
                <a:spcPct val="90000"/>
              </a:lnSpc>
              <a:buNone/>
            </a:pPr>
            <a:endParaRPr lang="nl-BE" sz="21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Dit gaat bijvoorbeeld over: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nl-BE" sz="2100" dirty="0"/>
              <a:t>luisteren en aandachtig blijven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nl-BE" sz="2100" dirty="0"/>
              <a:t>zelfstandig werken en taakjes afwerken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nl-BE" sz="2100" dirty="0"/>
              <a:t>omgaan met anderen en emoties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nl-BE" sz="2100" dirty="0"/>
              <a:t>fijne motoriek en voorbereidende schoolse vaardigheden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nl-BE" sz="21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 Ook thuis kunnen ouders hun kind hierin ondersteunen.</a:t>
            </a:r>
          </a:p>
          <a:p>
            <a:pPr marL="0" indent="0">
              <a:lnSpc>
                <a:spcPct val="90000"/>
              </a:lnSpc>
              <a:buNone/>
            </a:pPr>
            <a:endParaRPr lang="nl-BE" sz="21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nl-BE" sz="2100" dirty="0"/>
              <a:t>Dit wordt uitgebreid besproken tijdens de </a:t>
            </a:r>
            <a:r>
              <a:rPr lang="nl-BE" sz="2100" b="1" dirty="0"/>
              <a:t>infoavond op dinsdag 19 januari om 19.30 uur.</a:t>
            </a:r>
            <a:endParaRPr lang="nl-BE" sz="2100" b="1" dirty="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nl-BE" sz="13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ACB2B0D-1A3D-4932-D8C8-EE155E1B6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82860"/>
            <a:ext cx="4038600" cy="3160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435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690A92-FE09-AD36-446E-B18FAF05F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ED9F8E-B4A9-8542-96A8-67A882C1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WAT  DOET HET OUDERCOMITE?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VERBINDING: </a:t>
            </a: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activiteiten organiseren of ondersteunen die ouders, leerkrachten en kinderen samenbrengen. 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ADVISEREN: advies geven aan de school omtrent diverse beslissingen en beleidskeuzes. Terugkerende algemene Thema’s en vragen van ouders  bespreekbaar maken.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19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INFO WERKING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5 à 6-tal vergaderingen per schooljaar, telkens op een andere dag van de week.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Elk lid van het OC werkt actief mee aan 1 of meerdere activiteiten, </a:t>
            </a:r>
            <a:r>
              <a:rPr kumimoji="0" lang="nl-BE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cfr</a:t>
            </a: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eigen mogelijkheden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nl-BE" sz="19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ZIN OM SAMEN TE WERKEN?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Kom naar één van de vergaderingen, de volgende is 21/09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of mail voor meer info naar </a:t>
            </a: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2"/>
              </a:rPr>
              <a:t>sintpaulusoc@gmail.com</a:t>
            </a:r>
            <a:endParaRPr kumimoji="0" lang="nl-BE" sz="19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19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NIET IN HET OUDERCOMITE MAAR WEL EEN PAAR HELPENDE HANDEN TER BESCHIKKING?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Geef gerust je gegevens door dan contacteren we je wanneer we deze handen goed kunnen gebruiken. </a:t>
            </a:r>
            <a:r>
              <a:rPr kumimoji="0" lang="nl-BE" sz="1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2"/>
              </a:rPr>
              <a:t>sintpaulusoc@gmail.com</a:t>
            </a:r>
            <a:endParaRPr kumimoji="0" lang="nl-BE" sz="19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17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F6AD6C9-42AB-363C-4E46-8E9FD375C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981" r="22438" b="68900"/>
          <a:stretch/>
        </p:blipFill>
        <p:spPr>
          <a:xfrm>
            <a:off x="-1" y="188639"/>
            <a:ext cx="9144001" cy="121750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58DD911-1294-F3C7-6719-99A9CB4E4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3861048"/>
            <a:ext cx="1517154" cy="151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47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nl-BE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nl-BE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FF8BD6E-D279-46B7-974F-88DE475E1B16}"/>
              </a:ext>
            </a:extLst>
          </p:cNvPr>
          <p:cNvSpPr txBox="1"/>
          <p:nvPr/>
        </p:nvSpPr>
        <p:spPr>
          <a:xfrm>
            <a:off x="3566794" y="125729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nl-B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Vragen?</a:t>
            </a:r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A80CA2F-0472-473E-93E9-D423919303EF}"/>
              </a:ext>
            </a:extLst>
          </p:cNvPr>
          <p:cNvSpPr txBox="1"/>
          <p:nvPr/>
        </p:nvSpPr>
        <p:spPr>
          <a:xfrm>
            <a:off x="3402817" y="745471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Spreek </a:t>
            </a:r>
            <a:r>
              <a:rPr kumimoji="0" lang="nl-B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ons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gerust aan.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080B7AB-5DBF-B166-D536-F9238C1E81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70" b="19030"/>
          <a:stretch/>
        </p:blipFill>
        <p:spPr>
          <a:xfrm>
            <a:off x="561966" y="1700808"/>
            <a:ext cx="1800000" cy="180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876D60A-D28B-A530-0F5A-51F34E329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60" b="17140"/>
          <a:stretch/>
        </p:blipFill>
        <p:spPr>
          <a:xfrm>
            <a:off x="2629680" y="1700808"/>
            <a:ext cx="1800000" cy="180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0F4A80-E6A6-EEB3-1788-D8C9A138DD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5" b="21474"/>
          <a:stretch/>
        </p:blipFill>
        <p:spPr>
          <a:xfrm>
            <a:off x="4664726" y="1684201"/>
            <a:ext cx="1800000" cy="18000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0967120-DB41-9DE5-3C34-221E90A660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34" b="22066"/>
          <a:stretch/>
        </p:blipFill>
        <p:spPr>
          <a:xfrm>
            <a:off x="6699772" y="1684201"/>
            <a:ext cx="1800000" cy="1800000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E04A3AF1-9407-E3CC-6141-11BD40464B74}"/>
              </a:ext>
            </a:extLst>
          </p:cNvPr>
          <p:cNvSpPr txBox="1"/>
          <p:nvPr/>
        </p:nvSpPr>
        <p:spPr>
          <a:xfrm>
            <a:off x="561966" y="3933056"/>
            <a:ext cx="18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Elien</a:t>
            </a:r>
          </a:p>
          <a:p>
            <a:r>
              <a:rPr lang="nl-BE" dirty="0" err="1"/>
              <a:t>Klasjuf</a:t>
            </a:r>
            <a:r>
              <a:rPr lang="nl-BE" dirty="0"/>
              <a:t> K3A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DCD968A-5B35-A6D0-FAC9-417A605425F5}"/>
              </a:ext>
            </a:extLst>
          </p:cNvPr>
          <p:cNvSpPr txBox="1"/>
          <p:nvPr/>
        </p:nvSpPr>
        <p:spPr>
          <a:xfrm>
            <a:off x="2629680" y="3933056"/>
            <a:ext cx="18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Sabine</a:t>
            </a:r>
          </a:p>
          <a:p>
            <a:r>
              <a:rPr lang="nl-BE" dirty="0" err="1"/>
              <a:t>Klasjuf</a:t>
            </a:r>
            <a:r>
              <a:rPr lang="nl-BE" dirty="0"/>
              <a:t> K3B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B0E77AB-CE12-CD3A-7902-78F498263BFD}"/>
              </a:ext>
            </a:extLst>
          </p:cNvPr>
          <p:cNvSpPr txBox="1"/>
          <p:nvPr/>
        </p:nvSpPr>
        <p:spPr>
          <a:xfrm>
            <a:off x="6731007" y="3933056"/>
            <a:ext cx="180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Anna</a:t>
            </a:r>
          </a:p>
          <a:p>
            <a:r>
              <a:rPr lang="nl-BE" dirty="0" err="1"/>
              <a:t>Zorgjuf</a:t>
            </a:r>
            <a:r>
              <a:rPr lang="nl-BE" dirty="0"/>
              <a:t> </a:t>
            </a:r>
          </a:p>
          <a:p>
            <a:r>
              <a:rPr lang="nl-BE" dirty="0"/>
              <a:t>1/5 in K3B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C6758D8-DBBA-0783-C60D-B4ECBBFA9456}"/>
              </a:ext>
            </a:extLst>
          </p:cNvPr>
          <p:cNvSpPr txBox="1"/>
          <p:nvPr/>
        </p:nvSpPr>
        <p:spPr>
          <a:xfrm>
            <a:off x="4664726" y="3933056"/>
            <a:ext cx="180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Juf Ann</a:t>
            </a:r>
          </a:p>
          <a:p>
            <a:r>
              <a:rPr lang="nl-BE" dirty="0" err="1"/>
              <a:t>Zorgjuf</a:t>
            </a:r>
            <a:endParaRPr lang="nl-BE" dirty="0"/>
          </a:p>
          <a:p>
            <a:r>
              <a:rPr lang="nl-BE" dirty="0"/>
              <a:t>1/5 in K3A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8402DD-D10A-B8EC-25D4-EB8F30C98C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504" b="12504"/>
          <a:stretch>
            <a:fillRect/>
          </a:stretch>
        </p:blipFill>
        <p:spPr>
          <a:xfrm>
            <a:off x="485378" y="4725144"/>
            <a:ext cx="1800000" cy="1800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4AA9DC0-0118-BE09-0256-7213E4BB1391}"/>
              </a:ext>
            </a:extLst>
          </p:cNvPr>
          <p:cNvSpPr txBox="1"/>
          <p:nvPr/>
        </p:nvSpPr>
        <p:spPr>
          <a:xfrm>
            <a:off x="2790825" y="5124450"/>
            <a:ext cx="1361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Juf Kaat </a:t>
            </a:r>
          </a:p>
          <a:p>
            <a:r>
              <a:rPr lang="nl-BE" dirty="0" err="1"/>
              <a:t>Zoco</a:t>
            </a:r>
            <a:r>
              <a:rPr lang="nl-BE" dirty="0"/>
              <a:t> Kleuter</a:t>
            </a:r>
          </a:p>
        </p:txBody>
      </p:sp>
    </p:spTree>
    <p:extLst>
      <p:ext uri="{BB962C8B-B14F-4D97-AF65-F5344CB8AC3E}">
        <p14:creationId xmlns:p14="http://schemas.microsoft.com/office/powerpoint/2010/main" val="256630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320040" y="384048"/>
            <a:ext cx="256032" cy="256032"/>
          </a:xfrm>
          <a:prstGeom prst="ellipse">
            <a:avLst/>
          </a:prstGeom>
          <a:solidFill>
            <a:srgbClr val="D7B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485632" y="502920"/>
            <a:ext cx="228600" cy="228600"/>
          </a:xfrm>
          <a:prstGeom prst="ellipse">
            <a:avLst/>
          </a:prstGeom>
          <a:solidFill>
            <a:srgbClr val="D7B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7973568" y="6144768"/>
            <a:ext cx="256032" cy="256032"/>
          </a:xfrm>
          <a:prstGeom prst="ellipse">
            <a:avLst/>
          </a:prstGeom>
          <a:solidFill>
            <a:srgbClr val="D7B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256032"/>
            <a:ext cx="7955279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2600" b="0">
                <a:solidFill>
                  <a:srgbClr val="423D46"/>
                </a:solidFill>
                <a:latin typeface="Aptos"/>
              </a:rPr>
              <a:t>Indeling van de avond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325880"/>
            <a:ext cx="411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1325880"/>
            <a:ext cx="29718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Welkomstwoordje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" y="2167128"/>
            <a:ext cx="411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2.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4440" y="2167128"/>
            <a:ext cx="29718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Dagindeling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3008376"/>
            <a:ext cx="411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3.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3008376"/>
            <a:ext cx="29718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Specifieke</a:t>
            </a:r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activiteiten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520" y="3849624"/>
            <a:ext cx="411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3849624"/>
            <a:ext cx="29718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Varia</a:t>
            </a:r>
            <a:endParaRPr lang="en-US" sz="1700" b="0" dirty="0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520" y="4690872"/>
            <a:ext cx="411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5.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4440" y="4690872"/>
            <a:ext cx="297180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Zorg</a:t>
            </a:r>
            <a:endParaRPr lang="en-US" sz="1700" b="0" dirty="0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00600" y="1325880"/>
            <a:ext cx="5029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6.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4960" y="1325880"/>
            <a:ext cx="306324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Praktische</a:t>
            </a:r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afspraken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2167128"/>
            <a:ext cx="5029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7.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94960" y="2167128"/>
            <a:ext cx="306324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Overgang</a:t>
            </a:r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eerste</a:t>
            </a:r>
            <a:r>
              <a:rPr sz="1700" b="0" dirty="0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leerjaar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00600" y="3008376"/>
            <a:ext cx="5029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8.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4960" y="3008376"/>
            <a:ext cx="306324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Oudercomité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3849624"/>
            <a:ext cx="5029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700" b="1">
                <a:solidFill>
                  <a:srgbClr val="605069"/>
                </a:solidFill>
                <a:latin typeface="Aptos"/>
              </a:rPr>
              <a:t>9.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4960" y="3849624"/>
            <a:ext cx="306324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423D46"/>
                </a:solidFill>
                <a:latin typeface="Calibri"/>
                <a:ea typeface="Calibri"/>
                <a:cs typeface="Calibri"/>
              </a:rPr>
              <a:t>Vragen</a:t>
            </a:r>
            <a:endParaRPr lang="en-US" sz="1700" b="0" dirty="0" err="1">
              <a:solidFill>
                <a:srgbClr val="423D4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0040" y="6510528"/>
            <a:ext cx="2743200" cy="1828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>
                <a:solidFill>
                  <a:srgbClr val="7D7180"/>
                </a:solidFill>
                <a:latin typeface="Aptos"/>
              </a:rPr>
              <a:t>Infoavond • Vlinderklas</a:t>
            </a:r>
          </a:p>
        </p:txBody>
      </p:sp>
      <p:pic>
        <p:nvPicPr>
          <p:cNvPr id="27" name="Afbeelding 2">
            <a:extLst>
              <a:ext uri="{FF2B5EF4-FFF2-40B4-BE49-F238E27FC236}">
                <a16:creationId xmlns:a16="http://schemas.microsoft.com/office/drawing/2014/main" id="{74CE2B54-1180-7D57-8F97-88A4E9371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91642" y="3629175"/>
            <a:ext cx="1785969" cy="443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2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0030" y="1097280"/>
            <a:ext cx="192024" cy="192024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3" name="Oval 2"/>
          <p:cNvSpPr/>
          <p:nvPr/>
        </p:nvSpPr>
        <p:spPr>
          <a:xfrm>
            <a:off x="8606790" y="1200150"/>
            <a:ext cx="150876" cy="150876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Oval 3"/>
          <p:cNvSpPr/>
          <p:nvPr/>
        </p:nvSpPr>
        <p:spPr>
          <a:xfrm>
            <a:off x="8161020" y="5486400"/>
            <a:ext cx="205740" cy="205740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5" name="TextBox 4"/>
          <p:cNvSpPr txBox="1"/>
          <p:nvPr/>
        </p:nvSpPr>
        <p:spPr>
          <a:xfrm>
            <a:off x="1843179" y="1196463"/>
            <a:ext cx="7886700" cy="4847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400" b="1">
                <a:solidFill>
                  <a:srgbClr val="4D4458"/>
                </a:solidFill>
                <a:latin typeface="Aptos Display"/>
              </a:defRPr>
            </a:pPr>
            <a:r>
              <a:rPr sz="2550" dirty="0">
                <a:latin typeface="Calibri"/>
                <a:ea typeface="Calibri"/>
                <a:cs typeface="Calibri"/>
              </a:rPr>
              <a:t>Welkom in </a:t>
            </a:r>
            <a:r>
              <a:rPr lang="en-US" sz="2550" dirty="0">
                <a:latin typeface="Calibri"/>
                <a:ea typeface="Calibri"/>
                <a:cs typeface="Calibri"/>
              </a:rPr>
              <a:t>het  </a:t>
            </a:r>
            <a:r>
              <a:rPr lang="en-US" sz="2550" dirty="0" err="1">
                <a:latin typeface="Calibri"/>
                <a:ea typeface="Calibri"/>
                <a:cs typeface="Calibri"/>
              </a:rPr>
              <a:t>derde</a:t>
            </a:r>
            <a:r>
              <a:rPr lang="en-US" sz="2550" dirty="0">
                <a:latin typeface="Calibri"/>
                <a:ea typeface="Calibri"/>
                <a:cs typeface="Calibri"/>
              </a:rPr>
              <a:t> </a:t>
            </a:r>
            <a:r>
              <a:rPr lang="en-US" sz="2550" dirty="0" err="1">
                <a:latin typeface="Calibri"/>
                <a:ea typeface="Calibri"/>
                <a:cs typeface="Calibri"/>
              </a:rPr>
              <a:t>kleuter</a:t>
            </a:r>
            <a:r>
              <a:rPr sz="2550" dirty="0"/>
              <a:t>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1276" y="1920240"/>
            <a:ext cx="7680960" cy="3000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800">
                <a:solidFill>
                  <a:srgbClr val="7E707E"/>
                </a:solidFill>
                <a:latin typeface="Aptos"/>
              </a:defRPr>
            </a:pPr>
            <a:r>
              <a:rPr lang="en-US" sz="1350" dirty="0"/>
              <a:t>             </a:t>
            </a:r>
            <a:r>
              <a:rPr lang="en-US" sz="1350" dirty="0">
                <a:latin typeface="Calibri"/>
                <a:ea typeface="Calibri"/>
                <a:cs typeface="Calibri"/>
              </a:rPr>
              <a:t>  Een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avond</a:t>
            </a:r>
            <a:r>
              <a:rPr lang="en-US" sz="1350" dirty="0">
                <a:latin typeface="Calibri"/>
                <a:ea typeface="Calibri"/>
                <a:cs typeface="Calibri"/>
              </a:rPr>
              <a:t> over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groeien</a:t>
            </a:r>
            <a:r>
              <a:rPr lang="en-US" sz="1350" dirty="0">
                <a:latin typeface="Calibri"/>
                <a:ea typeface="Calibri"/>
                <a:cs typeface="Calibri"/>
              </a:rPr>
              <a:t>,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vertrouwen</a:t>
            </a:r>
            <a:r>
              <a:rPr lang="en-US" sz="1350" dirty="0">
                <a:latin typeface="Calibri"/>
                <a:ea typeface="Calibri"/>
                <a:cs typeface="Calibri"/>
              </a:rPr>
              <a:t>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en</a:t>
            </a:r>
            <a:r>
              <a:rPr lang="en-US" sz="1350" dirty="0">
                <a:latin typeface="Calibri"/>
                <a:ea typeface="Calibri"/>
                <a:cs typeface="Calibri"/>
              </a:rPr>
              <a:t>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jezelf</a:t>
            </a:r>
            <a:r>
              <a:rPr lang="en-US" sz="1350" dirty="0">
                <a:latin typeface="Calibri"/>
                <a:ea typeface="Calibri"/>
                <a:cs typeface="Calibri"/>
              </a:rPr>
              <a:t>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mogen</a:t>
            </a:r>
            <a:r>
              <a:rPr lang="en-US" sz="1350" dirty="0">
                <a:latin typeface="Calibri"/>
                <a:ea typeface="Calibri"/>
                <a:cs typeface="Calibri"/>
              </a:rPr>
              <a:t> </a:t>
            </a:r>
            <a:r>
              <a:rPr lang="en-US" sz="1350" dirty="0" err="1">
                <a:latin typeface="Calibri"/>
                <a:ea typeface="Calibri"/>
                <a:cs typeface="Calibri"/>
              </a:rPr>
              <a:t>zijn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6921" y="3035218"/>
            <a:ext cx="7543800" cy="10682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675"/>
              </a:spcAft>
              <a:defRPr sz="2300" i="1">
                <a:solidFill>
                  <a:srgbClr val="3E3A43"/>
                </a:solidFill>
                <a:latin typeface="Aptos"/>
              </a:defRPr>
            </a:pPr>
            <a:r>
              <a:rPr sz="1700" dirty="0">
                <a:latin typeface="Calibri"/>
                <a:ea typeface="Calibri"/>
                <a:cs typeface="Calibri"/>
              </a:rPr>
              <a:t>Een </a:t>
            </a:r>
            <a:r>
              <a:rPr sz="1700" dirty="0" err="1">
                <a:latin typeface="Calibri"/>
                <a:ea typeface="Calibri"/>
                <a:cs typeface="Calibri"/>
              </a:rPr>
              <a:t>vlinder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hoeft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niet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te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bewijzen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dat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hij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kan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vliegen</a:t>
            </a:r>
            <a:r>
              <a:rPr sz="1700" dirty="0">
                <a:latin typeface="Calibri"/>
                <a:ea typeface="Calibri"/>
                <a:cs typeface="Calibri"/>
              </a:rPr>
              <a:t>.</a:t>
            </a:r>
            <a:endParaRPr lang="en-US" sz="1700" dirty="0">
              <a:latin typeface="Calibri"/>
              <a:ea typeface="Calibri"/>
              <a:cs typeface="Calibri"/>
            </a:endParaRPr>
          </a:p>
          <a:p>
            <a:pPr algn="ctr">
              <a:spcAft>
                <a:spcPts val="675"/>
              </a:spcAft>
              <a:defRPr sz="2300" i="1">
                <a:solidFill>
                  <a:srgbClr val="3E3A43"/>
                </a:solidFill>
                <a:latin typeface="Aptos"/>
              </a:defRPr>
            </a:pPr>
            <a:r>
              <a:rPr sz="1700" dirty="0">
                <a:latin typeface="Calibri"/>
                <a:ea typeface="Calibri"/>
                <a:cs typeface="Calibri"/>
              </a:rPr>
              <a:t>Hij </a:t>
            </a:r>
            <a:r>
              <a:rPr sz="1700" dirty="0" err="1">
                <a:latin typeface="Calibri"/>
                <a:ea typeface="Calibri"/>
                <a:cs typeface="Calibri"/>
              </a:rPr>
              <a:t>heeft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alleen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tijd</a:t>
            </a:r>
            <a:r>
              <a:rPr sz="1700" dirty="0">
                <a:latin typeface="Calibri"/>
                <a:ea typeface="Calibri"/>
                <a:cs typeface="Calibri"/>
              </a:rPr>
              <a:t>, </a:t>
            </a:r>
            <a:r>
              <a:rPr sz="1700" dirty="0" err="1">
                <a:latin typeface="Calibri"/>
                <a:ea typeface="Calibri"/>
                <a:cs typeface="Calibri"/>
              </a:rPr>
              <a:t>ruimte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en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vertrouwen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nodig</a:t>
            </a:r>
            <a:endParaRPr sz="1700">
              <a:latin typeface="Calibri"/>
              <a:ea typeface="Calibri"/>
              <a:cs typeface="Calibri"/>
            </a:endParaRPr>
          </a:p>
          <a:p>
            <a:pPr algn="ctr">
              <a:spcAft>
                <a:spcPts val="675"/>
              </a:spcAft>
              <a:defRPr sz="2300" i="1">
                <a:solidFill>
                  <a:srgbClr val="3E3A43"/>
                </a:solidFill>
                <a:latin typeface="Aptos"/>
              </a:defRPr>
            </a:pPr>
            <a:r>
              <a:rPr sz="1700" dirty="0">
                <a:latin typeface="Calibri"/>
                <a:ea typeface="Calibri"/>
                <a:cs typeface="Calibri"/>
              </a:rPr>
              <a:t>om </a:t>
            </a:r>
            <a:r>
              <a:rPr sz="1700" dirty="0" err="1">
                <a:latin typeface="Calibri"/>
                <a:ea typeface="Calibri"/>
                <a:cs typeface="Calibri"/>
              </a:rPr>
              <a:t>zijn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vleugels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te</a:t>
            </a:r>
            <a:r>
              <a:rPr sz="1700" dirty="0">
                <a:latin typeface="Calibri"/>
                <a:ea typeface="Calibri"/>
                <a:cs typeface="Calibri"/>
              </a:rPr>
              <a:t> </a:t>
            </a:r>
            <a:r>
              <a:rPr sz="1700" dirty="0" err="1">
                <a:latin typeface="Calibri"/>
                <a:ea typeface="Calibri"/>
                <a:cs typeface="Calibri"/>
              </a:rPr>
              <a:t>ontdekken</a:t>
            </a:r>
            <a:r>
              <a:rPr sz="1700" dirty="0"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10" name="Picture 9" descr="vlak tekening van een vlinder 13536904 Vectorkunst bij Vecteezy">
            <a:extLst>
              <a:ext uri="{FF2B5EF4-FFF2-40B4-BE49-F238E27FC236}">
                <a16:creationId xmlns:a16="http://schemas.microsoft.com/office/drawing/2014/main" id="{96279A34-7860-DD7C-33DB-162D15D0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550" y="4394711"/>
            <a:ext cx="1875504" cy="187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7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0030" y="1097280"/>
            <a:ext cx="192024" cy="192024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3" name="Oval 2"/>
          <p:cNvSpPr/>
          <p:nvPr/>
        </p:nvSpPr>
        <p:spPr>
          <a:xfrm>
            <a:off x="8606790" y="1200150"/>
            <a:ext cx="150876" cy="150876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Oval 3"/>
          <p:cNvSpPr/>
          <p:nvPr/>
        </p:nvSpPr>
        <p:spPr>
          <a:xfrm>
            <a:off x="8161020" y="5486400"/>
            <a:ext cx="205740" cy="205740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5" name="TextBox 4"/>
          <p:cNvSpPr txBox="1"/>
          <p:nvPr/>
        </p:nvSpPr>
        <p:spPr>
          <a:xfrm>
            <a:off x="617220" y="1371600"/>
            <a:ext cx="78867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D4458"/>
                </a:solidFill>
                <a:latin typeface="Aptos Display"/>
              </a:defRPr>
            </a:pPr>
            <a:r>
              <a:rPr sz="2250"/>
              <a:t>Elk kind heeft zijn eigen vleugels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331720"/>
            <a:ext cx="7543800" cy="340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 err="1"/>
              <a:t>Vandaag</a:t>
            </a:r>
            <a:r>
              <a:rPr sz="1400" dirty="0"/>
              <a:t> </a:t>
            </a:r>
            <a:r>
              <a:rPr sz="1400" dirty="0" err="1"/>
              <a:t>gaat</a:t>
            </a:r>
            <a:r>
              <a:rPr sz="1400" dirty="0"/>
              <a:t> het </a:t>
            </a:r>
            <a:r>
              <a:rPr sz="1400" dirty="0" err="1"/>
              <a:t>niet</a:t>
            </a:r>
            <a:r>
              <a:rPr sz="1400" dirty="0"/>
              <a:t> over </a:t>
            </a:r>
            <a:r>
              <a:rPr sz="1400" dirty="0" err="1"/>
              <a:t>punten</a:t>
            </a:r>
            <a:r>
              <a:rPr sz="1400" dirty="0"/>
              <a:t>, </a:t>
            </a:r>
            <a:r>
              <a:rPr sz="1400" dirty="0" err="1"/>
              <a:t>prestaties</a:t>
            </a:r>
            <a:r>
              <a:rPr sz="1400" dirty="0"/>
              <a:t> of </a:t>
            </a:r>
            <a:r>
              <a:rPr sz="1400" dirty="0" err="1"/>
              <a:t>wie</a:t>
            </a:r>
            <a:r>
              <a:rPr sz="1400" dirty="0"/>
              <a:t> het </a:t>
            </a:r>
            <a:r>
              <a:rPr sz="1400" dirty="0" err="1"/>
              <a:t>snelst</a:t>
            </a:r>
            <a:r>
              <a:rPr sz="1400" dirty="0"/>
              <a:t> </a:t>
            </a:r>
            <a:r>
              <a:rPr sz="1400" dirty="0" err="1"/>
              <a:t>kan.</a:t>
            </a:r>
            <a:endParaRPr lang="en-US" sz="1400" dirty="0" err="1"/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25"/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Elk kind is </a:t>
            </a:r>
            <a:r>
              <a:rPr sz="1400" dirty="0" err="1"/>
              <a:t>anders</a:t>
            </a:r>
            <a:r>
              <a:rPr sz="1400" dirty="0"/>
              <a:t>: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• het </a:t>
            </a:r>
            <a:r>
              <a:rPr sz="1400" dirty="0" err="1"/>
              <a:t>ene</a:t>
            </a:r>
            <a:r>
              <a:rPr sz="1400" dirty="0"/>
              <a:t> kind is </a:t>
            </a:r>
            <a:r>
              <a:rPr sz="1400" dirty="0" err="1"/>
              <a:t>sterk</a:t>
            </a:r>
            <a:r>
              <a:rPr sz="1400" dirty="0"/>
              <a:t> met letters </a:t>
            </a:r>
            <a:r>
              <a:rPr sz="1400" dirty="0" err="1"/>
              <a:t>en</a:t>
            </a:r>
            <a:r>
              <a:rPr sz="1400" dirty="0"/>
              <a:t> </a:t>
            </a:r>
            <a:r>
              <a:rPr sz="1400" dirty="0" err="1"/>
              <a:t>cijfers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• </a:t>
            </a:r>
            <a:r>
              <a:rPr sz="1400" dirty="0" err="1"/>
              <a:t>een</a:t>
            </a:r>
            <a:r>
              <a:rPr sz="1400" dirty="0"/>
              <a:t> </a:t>
            </a:r>
            <a:r>
              <a:rPr sz="1400" dirty="0" err="1"/>
              <a:t>ander</a:t>
            </a:r>
            <a:r>
              <a:rPr sz="1400" dirty="0"/>
              <a:t> </a:t>
            </a:r>
            <a:r>
              <a:rPr sz="1400" dirty="0" err="1"/>
              <a:t>bouwt</a:t>
            </a:r>
            <a:r>
              <a:rPr sz="1400" dirty="0"/>
              <a:t> de </a:t>
            </a:r>
            <a:r>
              <a:rPr sz="1400" dirty="0" err="1"/>
              <a:t>mooiste</a:t>
            </a:r>
            <a:r>
              <a:rPr sz="1400" dirty="0"/>
              <a:t> </a:t>
            </a:r>
            <a:r>
              <a:rPr sz="1400" dirty="0" err="1"/>
              <a:t>constructies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• </a:t>
            </a:r>
            <a:r>
              <a:rPr sz="1400" dirty="0" err="1"/>
              <a:t>sommigen</a:t>
            </a:r>
            <a:r>
              <a:rPr sz="1400" dirty="0"/>
              <a:t> </a:t>
            </a:r>
            <a:r>
              <a:rPr sz="1400" dirty="0" err="1"/>
              <a:t>vertellen</a:t>
            </a:r>
            <a:r>
              <a:rPr sz="1400" dirty="0"/>
              <a:t> </a:t>
            </a:r>
            <a:r>
              <a:rPr sz="1400" dirty="0" err="1"/>
              <a:t>honderduit</a:t>
            </a:r>
            <a:r>
              <a:rPr sz="1400" dirty="0"/>
              <a:t>, </a:t>
            </a:r>
            <a:r>
              <a:rPr sz="1400" dirty="0" err="1"/>
              <a:t>anderen</a:t>
            </a:r>
            <a:r>
              <a:rPr sz="1400" dirty="0"/>
              <a:t> </a:t>
            </a:r>
            <a:r>
              <a:rPr sz="1400" dirty="0" err="1"/>
              <a:t>observeren</a:t>
            </a:r>
            <a:r>
              <a:rPr sz="1400" dirty="0"/>
              <a:t> </a:t>
            </a:r>
            <a:r>
              <a:rPr sz="1400" dirty="0" err="1"/>
              <a:t>eerst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• het </a:t>
            </a:r>
            <a:r>
              <a:rPr sz="1400" dirty="0" err="1"/>
              <a:t>ene</a:t>
            </a:r>
            <a:r>
              <a:rPr sz="1400" dirty="0"/>
              <a:t> kind </a:t>
            </a:r>
            <a:r>
              <a:rPr sz="1400" dirty="0" err="1"/>
              <a:t>springt</a:t>
            </a:r>
            <a:r>
              <a:rPr sz="1400" dirty="0"/>
              <a:t> </a:t>
            </a:r>
            <a:r>
              <a:rPr sz="1400" dirty="0" err="1"/>
              <a:t>meteen</a:t>
            </a:r>
            <a:r>
              <a:rPr sz="1400" dirty="0"/>
              <a:t>, </a:t>
            </a:r>
            <a:r>
              <a:rPr sz="1400" dirty="0" err="1"/>
              <a:t>een</a:t>
            </a:r>
            <a:r>
              <a:rPr sz="1400" dirty="0"/>
              <a:t> </a:t>
            </a:r>
            <a:r>
              <a:rPr sz="1400" dirty="0" err="1"/>
              <a:t>ander</a:t>
            </a:r>
            <a:r>
              <a:rPr sz="1400" dirty="0"/>
              <a:t> </a:t>
            </a:r>
            <a:r>
              <a:rPr sz="1400" dirty="0" err="1"/>
              <a:t>heeft</a:t>
            </a:r>
            <a:r>
              <a:rPr sz="1400" dirty="0"/>
              <a:t> </a:t>
            </a:r>
            <a:r>
              <a:rPr sz="1400" dirty="0" err="1"/>
              <a:t>meer</a:t>
            </a:r>
            <a:r>
              <a:rPr sz="1400" dirty="0"/>
              <a:t> </a:t>
            </a:r>
            <a:r>
              <a:rPr sz="1400" dirty="0" err="1"/>
              <a:t>tijd</a:t>
            </a:r>
            <a:r>
              <a:rPr sz="1400" dirty="0"/>
              <a:t> </a:t>
            </a:r>
            <a:r>
              <a:rPr sz="1400" dirty="0" err="1"/>
              <a:t>nodig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25"/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En </a:t>
            </a:r>
            <a:r>
              <a:rPr sz="1400" dirty="0" err="1"/>
              <a:t>dat</a:t>
            </a:r>
            <a:r>
              <a:rPr sz="1400" dirty="0"/>
              <a:t> is </a:t>
            </a:r>
            <a:r>
              <a:rPr sz="1400" dirty="0" err="1"/>
              <a:t>helemaal</a:t>
            </a:r>
            <a:r>
              <a:rPr sz="1400" dirty="0"/>
              <a:t> </a:t>
            </a:r>
            <a:r>
              <a:rPr sz="1400" dirty="0" err="1"/>
              <a:t>oké</a:t>
            </a:r>
            <a:r>
              <a:rPr sz="1400" dirty="0"/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25"/>
          </a:p>
          <a:p>
            <a:pPr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/>
              <a:t>In </a:t>
            </a:r>
            <a:r>
              <a:rPr sz="1400" dirty="0" err="1"/>
              <a:t>onze</a:t>
            </a:r>
            <a:r>
              <a:rPr lang="en-US" sz="1400" dirty="0"/>
              <a:t> school </a:t>
            </a:r>
            <a:r>
              <a:rPr sz="1400" dirty="0"/>
              <a:t>mag elk kind </a:t>
            </a:r>
            <a:r>
              <a:rPr sz="1400" dirty="0" err="1"/>
              <a:t>groeien</a:t>
            </a:r>
            <a:r>
              <a:rPr sz="1400" dirty="0"/>
              <a:t> op </a:t>
            </a:r>
            <a:r>
              <a:rPr sz="1400" dirty="0" err="1"/>
              <a:t>zijn</a:t>
            </a:r>
            <a:r>
              <a:rPr sz="1400" dirty="0"/>
              <a:t> eigen tempo.</a:t>
            </a:r>
          </a:p>
        </p:txBody>
      </p:sp>
      <p:pic>
        <p:nvPicPr>
          <p:cNvPr id="9" name="Picture 8" descr="vlak tekening van een vlinder 13536904 Vectorkunst bij Vecteezy">
            <a:extLst>
              <a:ext uri="{FF2B5EF4-FFF2-40B4-BE49-F238E27FC236}">
                <a16:creationId xmlns:a16="http://schemas.microsoft.com/office/drawing/2014/main" id="{3B20F7C7-784C-8C9E-94B0-870B9B1A0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389" y="255945"/>
            <a:ext cx="1875504" cy="1875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0030" y="1097280"/>
            <a:ext cx="192024" cy="192024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3" name="Oval 2"/>
          <p:cNvSpPr/>
          <p:nvPr/>
        </p:nvSpPr>
        <p:spPr>
          <a:xfrm>
            <a:off x="8606790" y="1200150"/>
            <a:ext cx="150876" cy="150876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Oval 3"/>
          <p:cNvSpPr/>
          <p:nvPr/>
        </p:nvSpPr>
        <p:spPr>
          <a:xfrm>
            <a:off x="8161020" y="5486400"/>
            <a:ext cx="205740" cy="205740"/>
          </a:xfrm>
          <a:prstGeom prst="ellipse">
            <a:avLst/>
          </a:prstGeom>
          <a:solidFill>
            <a:srgbClr val="DABE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5" name="TextBox 4"/>
          <p:cNvSpPr txBox="1"/>
          <p:nvPr/>
        </p:nvSpPr>
        <p:spPr>
          <a:xfrm>
            <a:off x="617220" y="542003"/>
            <a:ext cx="7886700" cy="4385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3000" b="1">
                <a:solidFill>
                  <a:srgbClr val="4D4458"/>
                </a:solidFill>
                <a:latin typeface="Aptos Display"/>
              </a:defRPr>
            </a:pPr>
            <a:r>
              <a:rPr sz="2250" dirty="0">
                <a:latin typeface="Calibri"/>
                <a:ea typeface="Calibri"/>
                <a:cs typeface="Calibri"/>
              </a:rPr>
              <a:t>Samen </a:t>
            </a:r>
            <a:r>
              <a:rPr sz="2250" dirty="0" err="1">
                <a:latin typeface="Calibri"/>
                <a:ea typeface="Calibri"/>
                <a:cs typeface="Calibri"/>
              </a:rPr>
              <a:t>geven</a:t>
            </a:r>
            <a:r>
              <a:rPr sz="2250" dirty="0">
                <a:latin typeface="Calibri"/>
                <a:ea typeface="Calibri"/>
                <a:cs typeface="Calibri"/>
              </a:rPr>
              <a:t> we </a:t>
            </a:r>
            <a:r>
              <a:rPr sz="2250" dirty="0" err="1">
                <a:latin typeface="Calibri"/>
                <a:ea typeface="Calibri"/>
                <a:cs typeface="Calibri"/>
              </a:rPr>
              <a:t>wortels</a:t>
            </a:r>
            <a:r>
              <a:rPr sz="2250" dirty="0">
                <a:latin typeface="Calibri"/>
                <a:ea typeface="Calibri"/>
                <a:cs typeface="Calibri"/>
              </a:rPr>
              <a:t> &amp; </a:t>
            </a:r>
            <a:r>
              <a:rPr sz="2250" dirty="0" err="1">
                <a:latin typeface="Calibri"/>
                <a:ea typeface="Calibri"/>
                <a:cs typeface="Calibri"/>
              </a:rPr>
              <a:t>vleugels</a:t>
            </a:r>
            <a:endParaRPr lang="en-US" sz="2250" dirty="0" err="1">
              <a:latin typeface="Calibri"/>
              <a:ea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7977" y="976713"/>
            <a:ext cx="6474542" cy="58169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Soms </a:t>
            </a:r>
            <a:r>
              <a:rPr sz="1400" dirty="0" err="1">
                <a:latin typeface="Calibri"/>
                <a:ea typeface="Calibri"/>
                <a:cs typeface="Calibri"/>
              </a:rPr>
              <a:t>helpen</a:t>
            </a:r>
            <a:r>
              <a:rPr sz="1400" dirty="0">
                <a:latin typeface="Calibri"/>
                <a:ea typeface="Calibri"/>
                <a:cs typeface="Calibri"/>
              </a:rPr>
              <a:t> we.</a:t>
            </a:r>
            <a:endParaRPr lang="en-US"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Soms is </a:t>
            </a:r>
            <a:r>
              <a:rPr sz="1400" dirty="0" err="1">
                <a:latin typeface="Calibri"/>
                <a:ea typeface="Calibri"/>
                <a:cs typeface="Calibri"/>
              </a:rPr>
              <a:t>onze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belangrijkste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taak</a:t>
            </a:r>
            <a:r>
              <a:rPr sz="1400" dirty="0">
                <a:latin typeface="Calibri"/>
                <a:ea typeface="Calibri"/>
                <a:cs typeface="Calibri"/>
              </a:rPr>
              <a:t>: </a:t>
            </a:r>
            <a:r>
              <a:rPr sz="1400" dirty="0" err="1">
                <a:latin typeface="Calibri"/>
                <a:ea typeface="Calibri"/>
                <a:cs typeface="Calibri"/>
              </a:rPr>
              <a:t>loslaten</a:t>
            </a:r>
            <a:r>
              <a:rPr sz="1400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 err="1">
                <a:latin typeface="Calibri"/>
                <a:ea typeface="Calibri"/>
                <a:cs typeface="Calibri"/>
              </a:rPr>
              <a:t>Vertrouwen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dat</a:t>
            </a:r>
            <a:r>
              <a:rPr sz="1400" dirty="0">
                <a:latin typeface="Calibri"/>
                <a:ea typeface="Calibri"/>
                <a:cs typeface="Calibri"/>
              </a:rPr>
              <a:t> ze het </a:t>
            </a:r>
            <a:r>
              <a:rPr sz="1400" dirty="0" err="1">
                <a:latin typeface="Calibri"/>
                <a:ea typeface="Calibri"/>
                <a:cs typeface="Calibri"/>
              </a:rPr>
              <a:t>kunnen</a:t>
            </a:r>
            <a:r>
              <a:rPr sz="1400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Geloven in hen, </a:t>
            </a:r>
            <a:r>
              <a:rPr sz="1400" dirty="0" err="1">
                <a:latin typeface="Calibri"/>
                <a:ea typeface="Calibri"/>
                <a:cs typeface="Calibri"/>
              </a:rPr>
              <a:t>ook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wanneer</a:t>
            </a:r>
            <a:r>
              <a:rPr sz="1400" dirty="0">
                <a:latin typeface="Calibri"/>
                <a:ea typeface="Calibri"/>
                <a:cs typeface="Calibri"/>
              </a:rPr>
              <a:t> ze </a:t>
            </a:r>
            <a:r>
              <a:rPr sz="1400" dirty="0" err="1">
                <a:latin typeface="Calibri"/>
                <a:ea typeface="Calibri"/>
                <a:cs typeface="Calibri"/>
              </a:rPr>
              <a:t>zelf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nog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niet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geloven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dat</a:t>
            </a:r>
            <a:r>
              <a:rPr sz="1400" dirty="0">
                <a:latin typeface="Calibri"/>
                <a:ea typeface="Calibri"/>
                <a:cs typeface="Calibri"/>
              </a:rPr>
              <a:t> ze </a:t>
            </a:r>
            <a:r>
              <a:rPr sz="1400" dirty="0" err="1">
                <a:latin typeface="Calibri"/>
                <a:ea typeface="Calibri"/>
                <a:cs typeface="Calibri"/>
              </a:rPr>
              <a:t>kunnen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vliegen</a:t>
            </a:r>
            <a:r>
              <a:rPr sz="1400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 err="1">
                <a:latin typeface="Calibri"/>
                <a:ea typeface="Calibri"/>
                <a:cs typeface="Calibri"/>
              </a:rPr>
              <a:t>Niet</a:t>
            </a:r>
            <a:r>
              <a:rPr sz="1400" dirty="0">
                <a:latin typeface="Calibri"/>
                <a:ea typeface="Calibri"/>
                <a:cs typeface="Calibri"/>
              </a:rPr>
              <a:t> de </a:t>
            </a:r>
            <a:r>
              <a:rPr sz="1400" dirty="0" err="1">
                <a:latin typeface="Calibri"/>
                <a:ea typeface="Calibri"/>
                <a:cs typeface="Calibri"/>
              </a:rPr>
              <a:t>beste</a:t>
            </a:r>
            <a:r>
              <a:rPr sz="1400" dirty="0">
                <a:latin typeface="Calibri"/>
                <a:ea typeface="Calibri"/>
                <a:cs typeface="Calibri"/>
              </a:rPr>
              <a:t>, </a:t>
            </a:r>
            <a:r>
              <a:rPr sz="1400" dirty="0" err="1">
                <a:latin typeface="Calibri"/>
                <a:ea typeface="Calibri"/>
                <a:cs typeface="Calibri"/>
              </a:rPr>
              <a:t>snelste</a:t>
            </a:r>
            <a:r>
              <a:rPr sz="1400" dirty="0">
                <a:latin typeface="Calibri"/>
                <a:ea typeface="Calibri"/>
                <a:cs typeface="Calibri"/>
              </a:rPr>
              <a:t> of </a:t>
            </a:r>
            <a:r>
              <a:rPr sz="1400" dirty="0" err="1">
                <a:latin typeface="Calibri"/>
                <a:ea typeface="Calibri"/>
                <a:cs typeface="Calibri"/>
              </a:rPr>
              <a:t>slimste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hoeven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zijn</a:t>
            </a:r>
            <a:r>
              <a:rPr sz="1400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Gewoon </a:t>
            </a:r>
            <a:r>
              <a:rPr sz="1400" dirty="0" err="1">
                <a:latin typeface="Calibri"/>
                <a:ea typeface="Calibri"/>
                <a:cs typeface="Calibri"/>
              </a:rPr>
              <a:t>mogen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zijn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wie</a:t>
            </a:r>
            <a:r>
              <a:rPr sz="1400" dirty="0">
                <a:latin typeface="Calibri"/>
                <a:ea typeface="Calibri"/>
                <a:cs typeface="Calibri"/>
              </a:rPr>
              <a:t> je bent: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met je eigen </a:t>
            </a:r>
            <a:r>
              <a:rPr sz="1400" dirty="0" err="1">
                <a:latin typeface="Calibri"/>
                <a:ea typeface="Calibri"/>
                <a:cs typeface="Calibri"/>
              </a:rPr>
              <a:t>talenten</a:t>
            </a:r>
            <a:r>
              <a:rPr sz="1400" dirty="0">
                <a:latin typeface="Calibri"/>
                <a:ea typeface="Calibri"/>
                <a:cs typeface="Calibri"/>
              </a:rPr>
              <a:t>, tempo, </a:t>
            </a:r>
            <a:r>
              <a:rPr sz="1400" dirty="0" err="1">
                <a:latin typeface="Calibri"/>
                <a:ea typeface="Calibri"/>
                <a:cs typeface="Calibri"/>
              </a:rPr>
              <a:t>kleuren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en</a:t>
            </a:r>
            <a:r>
              <a:rPr sz="1400" dirty="0">
                <a:latin typeface="Calibri"/>
                <a:ea typeface="Calibri"/>
                <a:cs typeface="Calibri"/>
              </a:rPr>
              <a:t> struggles.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Samen </a:t>
            </a:r>
            <a:r>
              <a:rPr sz="1400" dirty="0" err="1">
                <a:latin typeface="Calibri"/>
                <a:ea typeface="Calibri"/>
                <a:cs typeface="Calibri"/>
              </a:rPr>
              <a:t>kijken</a:t>
            </a:r>
            <a:r>
              <a:rPr sz="1400" dirty="0">
                <a:latin typeface="Calibri"/>
                <a:ea typeface="Calibri"/>
                <a:cs typeface="Calibri"/>
              </a:rPr>
              <a:t> we </a:t>
            </a:r>
            <a:r>
              <a:rPr sz="1400" dirty="0" err="1">
                <a:latin typeface="Calibri"/>
                <a:ea typeface="Calibri"/>
                <a:cs typeface="Calibri"/>
              </a:rPr>
              <a:t>naar</a:t>
            </a:r>
            <a:r>
              <a:rPr sz="1400" dirty="0">
                <a:latin typeface="Calibri"/>
                <a:ea typeface="Calibri"/>
                <a:cs typeface="Calibri"/>
              </a:rPr>
              <a:t> wat </a:t>
            </a:r>
            <a:r>
              <a:rPr sz="1400" dirty="0" err="1">
                <a:latin typeface="Calibri"/>
                <a:ea typeface="Calibri"/>
                <a:cs typeface="Calibri"/>
              </a:rPr>
              <a:t>jullie</a:t>
            </a:r>
            <a:r>
              <a:rPr sz="1400" dirty="0">
                <a:latin typeface="Calibri"/>
                <a:ea typeface="Calibri"/>
                <a:cs typeface="Calibri"/>
              </a:rPr>
              <a:t> kind al </a:t>
            </a:r>
            <a:r>
              <a:rPr sz="1400" dirty="0" err="1">
                <a:latin typeface="Calibri"/>
                <a:ea typeface="Calibri"/>
                <a:cs typeface="Calibri"/>
              </a:rPr>
              <a:t>kan</a:t>
            </a:r>
            <a:r>
              <a:rPr sz="1400" dirty="0">
                <a:latin typeface="Calibri"/>
                <a:ea typeface="Calibri"/>
                <a:cs typeface="Calibri"/>
              </a:rPr>
              <a:t>,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maar </a:t>
            </a:r>
            <a:r>
              <a:rPr sz="1400" dirty="0" err="1">
                <a:latin typeface="Calibri"/>
                <a:ea typeface="Calibri"/>
                <a:cs typeface="Calibri"/>
              </a:rPr>
              <a:t>vooral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naar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wie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jullie</a:t>
            </a:r>
            <a:r>
              <a:rPr sz="1400" dirty="0">
                <a:latin typeface="Calibri"/>
                <a:ea typeface="Calibri"/>
                <a:cs typeface="Calibri"/>
              </a:rPr>
              <a:t> kind is.</a:t>
            </a:r>
          </a:p>
          <a:p>
            <a:pPr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lang="en-US"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>
                <a:latin typeface="Calibri"/>
                <a:ea typeface="Calibri"/>
                <a:cs typeface="Calibri"/>
              </a:rPr>
              <a:t>Samen </a:t>
            </a:r>
            <a:r>
              <a:rPr sz="1400" dirty="0" err="1">
                <a:latin typeface="Calibri"/>
                <a:ea typeface="Calibri"/>
                <a:cs typeface="Calibri"/>
              </a:rPr>
              <a:t>geven</a:t>
            </a:r>
            <a:r>
              <a:rPr sz="1400" dirty="0">
                <a:latin typeface="Calibri"/>
                <a:ea typeface="Calibri"/>
                <a:cs typeface="Calibri"/>
              </a:rPr>
              <a:t> we hen </a:t>
            </a:r>
            <a:r>
              <a:rPr sz="1400" dirty="0" err="1">
                <a:latin typeface="Calibri"/>
                <a:ea typeface="Calibri"/>
                <a:cs typeface="Calibri"/>
              </a:rPr>
              <a:t>wortels</a:t>
            </a:r>
            <a:r>
              <a:rPr sz="1400" dirty="0">
                <a:latin typeface="Calibri"/>
                <a:ea typeface="Calibri"/>
                <a:cs typeface="Calibri"/>
              </a:rPr>
              <a:t> om </a:t>
            </a:r>
            <a:r>
              <a:rPr sz="1400" dirty="0" err="1">
                <a:latin typeface="Calibri"/>
                <a:ea typeface="Calibri"/>
                <a:cs typeface="Calibri"/>
              </a:rPr>
              <a:t>stevig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te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staan</a:t>
            </a:r>
            <a:endParaRPr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 err="1">
                <a:latin typeface="Calibri"/>
                <a:ea typeface="Calibri"/>
                <a:cs typeface="Calibri"/>
              </a:rPr>
              <a:t>en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vleugels</a:t>
            </a:r>
            <a:r>
              <a:rPr sz="1400" dirty="0">
                <a:latin typeface="Calibri"/>
                <a:ea typeface="Calibri"/>
                <a:cs typeface="Calibri"/>
              </a:rPr>
              <a:t> om, </a:t>
            </a:r>
            <a:r>
              <a:rPr sz="1400" dirty="0" err="1">
                <a:latin typeface="Calibri"/>
                <a:ea typeface="Calibri"/>
                <a:cs typeface="Calibri"/>
              </a:rPr>
              <a:t>wanneer</a:t>
            </a:r>
            <a:r>
              <a:rPr sz="1400" dirty="0">
                <a:latin typeface="Calibri"/>
                <a:ea typeface="Calibri"/>
                <a:cs typeface="Calibri"/>
              </a:rPr>
              <a:t> ze er </a:t>
            </a:r>
            <a:r>
              <a:rPr sz="1400" dirty="0" err="1">
                <a:latin typeface="Calibri"/>
                <a:ea typeface="Calibri"/>
                <a:cs typeface="Calibri"/>
              </a:rPr>
              <a:t>klaar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voor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zijn</a:t>
            </a:r>
            <a:r>
              <a:rPr sz="1400" dirty="0">
                <a:latin typeface="Calibri"/>
                <a:ea typeface="Calibri"/>
                <a:cs typeface="Calibri"/>
              </a:rPr>
              <a:t>,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dirty="0" err="1">
                <a:latin typeface="Calibri"/>
                <a:ea typeface="Calibri"/>
                <a:cs typeface="Calibri"/>
              </a:rPr>
              <a:t>hun</a:t>
            </a:r>
            <a:r>
              <a:rPr sz="1400" dirty="0">
                <a:latin typeface="Calibri"/>
                <a:ea typeface="Calibri"/>
                <a:cs typeface="Calibri"/>
              </a:rPr>
              <a:t> eigen </a:t>
            </a:r>
            <a:r>
              <a:rPr sz="1400" dirty="0" err="1">
                <a:latin typeface="Calibri"/>
                <a:ea typeface="Calibri"/>
                <a:cs typeface="Calibri"/>
              </a:rPr>
              <a:t>weg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te</a:t>
            </a:r>
            <a:r>
              <a:rPr sz="1400" dirty="0">
                <a:latin typeface="Calibri"/>
                <a:ea typeface="Calibri"/>
                <a:cs typeface="Calibri"/>
              </a:rPr>
              <a:t> </a:t>
            </a:r>
            <a:r>
              <a:rPr sz="1400" dirty="0" err="1">
                <a:latin typeface="Calibri"/>
                <a:ea typeface="Calibri"/>
                <a:cs typeface="Calibri"/>
              </a:rPr>
              <a:t>vliegen</a:t>
            </a:r>
            <a:r>
              <a:rPr sz="1400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endParaRPr sz="1400" dirty="0">
              <a:latin typeface="Calibri"/>
              <a:ea typeface="Calibri"/>
              <a:cs typeface="Calibri"/>
            </a:endParaRP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b="1" dirty="0">
                <a:latin typeface="Calibri"/>
                <a:ea typeface="Calibri"/>
                <a:cs typeface="Calibri"/>
              </a:rPr>
              <a:t>Dankjewel </a:t>
            </a:r>
            <a:r>
              <a:rPr sz="1400" b="1" dirty="0" err="1">
                <a:latin typeface="Calibri"/>
                <a:ea typeface="Calibri"/>
                <a:cs typeface="Calibri"/>
              </a:rPr>
              <a:t>voor</a:t>
            </a:r>
            <a:r>
              <a:rPr sz="1400" b="1" dirty="0">
                <a:latin typeface="Calibri"/>
                <a:ea typeface="Calibri"/>
                <a:cs typeface="Calibri"/>
              </a:rPr>
              <a:t> </a:t>
            </a:r>
            <a:r>
              <a:rPr sz="1400" b="1" dirty="0" err="1">
                <a:latin typeface="Calibri"/>
                <a:ea typeface="Calibri"/>
                <a:cs typeface="Calibri"/>
              </a:rPr>
              <a:t>jullie</a:t>
            </a:r>
            <a:r>
              <a:rPr sz="1400" b="1" dirty="0">
                <a:latin typeface="Calibri"/>
                <a:ea typeface="Calibri"/>
                <a:cs typeface="Calibri"/>
              </a:rPr>
              <a:t> </a:t>
            </a:r>
            <a:r>
              <a:rPr sz="1400" b="1" dirty="0" err="1">
                <a:latin typeface="Calibri"/>
                <a:ea typeface="Calibri"/>
                <a:cs typeface="Calibri"/>
              </a:rPr>
              <a:t>vertrouwen</a:t>
            </a:r>
            <a:r>
              <a:rPr sz="1400" b="1" dirty="0">
                <a:latin typeface="Calibri"/>
                <a:ea typeface="Calibri"/>
                <a:cs typeface="Calibri"/>
              </a:rPr>
              <a:t>.</a:t>
            </a:r>
          </a:p>
          <a:p>
            <a:pPr algn="l">
              <a:spcAft>
                <a:spcPts val="675"/>
              </a:spcAft>
              <a:defRPr sz="1900">
                <a:solidFill>
                  <a:srgbClr val="3E3A43"/>
                </a:solidFill>
                <a:latin typeface="Aptos"/>
              </a:defRPr>
            </a:pPr>
            <a:r>
              <a:rPr sz="1400" b="1" dirty="0">
                <a:latin typeface="Calibri"/>
                <a:ea typeface="Calibri"/>
                <a:cs typeface="Calibri"/>
              </a:rPr>
              <a:t>Laten we er </a:t>
            </a:r>
            <a:r>
              <a:rPr sz="1400" b="1" dirty="0" err="1">
                <a:latin typeface="Calibri"/>
                <a:ea typeface="Calibri"/>
                <a:cs typeface="Calibri"/>
              </a:rPr>
              <a:t>samen</a:t>
            </a:r>
            <a:r>
              <a:rPr sz="1400" b="1" dirty="0">
                <a:latin typeface="Calibri"/>
                <a:ea typeface="Calibri"/>
                <a:cs typeface="Calibri"/>
              </a:rPr>
              <a:t> </a:t>
            </a:r>
            <a:r>
              <a:rPr sz="1400" b="1" dirty="0" err="1">
                <a:latin typeface="Calibri"/>
                <a:ea typeface="Calibri"/>
                <a:cs typeface="Calibri"/>
              </a:rPr>
              <a:t>een</a:t>
            </a:r>
            <a:r>
              <a:rPr sz="1400" b="1" dirty="0">
                <a:latin typeface="Calibri"/>
                <a:ea typeface="Calibri"/>
                <a:cs typeface="Calibri"/>
              </a:rPr>
              <a:t> </a:t>
            </a:r>
            <a:r>
              <a:rPr sz="1400" b="1" dirty="0" err="1">
                <a:latin typeface="Calibri"/>
                <a:ea typeface="Calibri"/>
                <a:cs typeface="Calibri"/>
              </a:rPr>
              <a:t>mooi</a:t>
            </a:r>
            <a:r>
              <a:rPr sz="1400" b="1" dirty="0">
                <a:latin typeface="Calibri"/>
                <a:ea typeface="Calibri"/>
                <a:cs typeface="Calibri"/>
              </a:rPr>
              <a:t> </a:t>
            </a:r>
            <a:r>
              <a:rPr sz="1400" b="1" dirty="0" err="1">
                <a:latin typeface="Calibri"/>
                <a:ea typeface="Calibri"/>
                <a:cs typeface="Calibri"/>
              </a:rPr>
              <a:t>jaar</a:t>
            </a:r>
            <a:r>
              <a:rPr sz="1400" b="1" dirty="0">
                <a:latin typeface="Calibri"/>
                <a:ea typeface="Calibri"/>
                <a:cs typeface="Calibri"/>
              </a:rPr>
              <a:t> van </a:t>
            </a:r>
            <a:r>
              <a:rPr sz="1400" b="1" dirty="0" err="1">
                <a:latin typeface="Calibri"/>
                <a:ea typeface="Calibri"/>
                <a:cs typeface="Calibri"/>
              </a:rPr>
              <a:t>maken</a:t>
            </a:r>
            <a:r>
              <a:rPr sz="1400" b="1" dirty="0">
                <a:latin typeface="Calibri"/>
                <a:ea typeface="Calibri"/>
                <a:cs typeface="Calibri"/>
              </a:rPr>
              <a:t>. </a:t>
            </a:r>
            <a:r>
              <a:rPr sz="1400" dirty="0">
                <a:latin typeface="Calibri"/>
                <a:ea typeface="Calibri"/>
                <a:cs typeface="Calibri"/>
              </a:rPr>
              <a:t>🦋</a:t>
            </a:r>
          </a:p>
        </p:txBody>
      </p:sp>
      <p:pic>
        <p:nvPicPr>
          <p:cNvPr id="8" name="Picture 7" descr="25,700+ Wishing Tree Stock Illustrations, Royalty-Free Vector Graphics ...">
            <a:extLst>
              <a:ext uri="{FF2B5EF4-FFF2-40B4-BE49-F238E27FC236}">
                <a16:creationId xmlns:a16="http://schemas.microsoft.com/office/drawing/2014/main" id="{91D28E93-796D-92F8-301D-DF4603CFB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696" y="182204"/>
            <a:ext cx="2013770" cy="204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20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latin typeface="+mn-lt"/>
              </a:rPr>
              <a:t>Dagindeling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BE" dirty="0">
                <a:latin typeface="Calibri" panose="020F0502020204030204" pitchFamily="34" charset="0"/>
                <a:cs typeface="Calibri" panose="020F0502020204030204" pitchFamily="34" charset="0"/>
              </a:rPr>
              <a:t>Voormiddag</a:t>
            </a:r>
          </a:p>
          <a:p>
            <a:pPr marL="0" indent="0">
              <a:buNone/>
            </a:pP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Ochtendonthaal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Welkomliedje, aanwezigheden, maaltijden, werkkleuters, weekkalender, </a:t>
            </a:r>
            <a:r>
              <a:rPr lang="nl-B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daglijn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, weerkalender en vertelronde.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Tussendoortje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Kringspel, reactiespel, luister- of voelspel, …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Gedifferentieerd werken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Hoekenspel (via keuzebord)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Extra aanbod: knutselwerk of </a:t>
            </a:r>
          </a:p>
          <a:p>
            <a:pPr marL="0" indent="0">
              <a:buNone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       verwerking van een activiteit (moetjes, </a:t>
            </a:r>
            <a:r>
              <a:rPr lang="nl-B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magjes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)        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Speeltijd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Fruitmoment, drinken kan op elk moment van de dag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Gedifferentieerd werken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Hoekenspel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Extra aanbod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Opruimen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opruimlied</a:t>
            </a:r>
          </a:p>
          <a:p>
            <a:pPr marL="0" indent="0">
              <a:buNone/>
            </a:pPr>
            <a:r>
              <a:rPr lang="nl-BE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Activiteit rond het thema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: Lied of vers, verhaal, poppenspel, wiskundige initiatie, taalinitiatie, muzikaal moment, dramatisering,…</a:t>
            </a:r>
          </a:p>
          <a:p>
            <a:pPr marL="0" indent="0">
              <a:buNone/>
            </a:pPr>
            <a:endParaRPr lang="nl-B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nl-BE" sz="2000" dirty="0"/>
          </a:p>
          <a:p>
            <a:pPr marL="0" indent="0">
              <a:buNone/>
            </a:pPr>
            <a:endParaRPr lang="nl-BE" sz="2000" dirty="0"/>
          </a:p>
          <a:p>
            <a:endParaRPr lang="nl-BE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3805010-D513-4559-6026-BE9EE6C59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63" y="3645024"/>
            <a:ext cx="2960093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63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Namiddag</a:t>
            </a:r>
          </a:p>
          <a:p>
            <a:pPr marL="0" indent="0">
              <a:buNone/>
            </a:pPr>
            <a:endParaRPr lang="nl-BE" sz="2000" dirty="0"/>
          </a:p>
          <a:p>
            <a:pPr marL="0" indent="0">
              <a:buNone/>
            </a:pPr>
            <a:r>
              <a:rPr lang="nl-BE" sz="1600" u="sng" dirty="0"/>
              <a:t>Middagonthaal</a:t>
            </a:r>
          </a:p>
          <a:p>
            <a:pPr marL="0" indent="0">
              <a:buNone/>
            </a:pPr>
            <a:r>
              <a:rPr lang="nl-BE" sz="1600" u="sng" dirty="0"/>
              <a:t>Tussendoortje</a:t>
            </a:r>
          </a:p>
          <a:p>
            <a:pPr marL="0" indent="0">
              <a:buNone/>
            </a:pPr>
            <a:r>
              <a:rPr lang="nl-BE" sz="1600" u="sng" dirty="0"/>
              <a:t>Godsdienstmoment</a:t>
            </a:r>
            <a:r>
              <a:rPr lang="nl-BE" sz="1600" dirty="0"/>
              <a:t>: </a:t>
            </a:r>
            <a:r>
              <a:rPr lang="nl-BE" sz="1600" dirty="0" err="1"/>
              <a:t>Tov</a:t>
            </a:r>
            <a:r>
              <a:rPr lang="nl-BE" sz="1600" dirty="0"/>
              <a:t>-methode, stilteritueel, gesprek rond gevoelens, </a:t>
            </a:r>
          </a:p>
          <a:p>
            <a:pPr marL="0" indent="0">
              <a:buNone/>
            </a:pPr>
            <a:r>
              <a:rPr lang="nl-BE" sz="1600" u="sng" dirty="0"/>
              <a:t>Vrij spel</a:t>
            </a:r>
            <a:r>
              <a:rPr lang="nl-BE" sz="1600" dirty="0"/>
              <a:t>: hoekenspel via keuzebord, afwerken werkjes voormiddag ( bij mooi weer zoveel mogelijk buiten: zandbak, fietsen, </a:t>
            </a:r>
            <a:r>
              <a:rPr lang="nl-BE" sz="1600" dirty="0" err="1"/>
              <a:t>waterschilderen</a:t>
            </a:r>
            <a:r>
              <a:rPr lang="nl-BE" sz="1600" dirty="0"/>
              <a:t>, ballen, krijt, … )</a:t>
            </a:r>
          </a:p>
          <a:p>
            <a:pPr marL="0" indent="0">
              <a:buNone/>
            </a:pPr>
            <a:r>
              <a:rPr lang="nl-BE" sz="1600" u="sng" dirty="0"/>
              <a:t>Speeltijd</a:t>
            </a:r>
          </a:p>
          <a:p>
            <a:pPr marL="0" indent="0">
              <a:buNone/>
            </a:pPr>
            <a:r>
              <a:rPr lang="nl-BE" sz="1600" u="sng" dirty="0"/>
              <a:t>Fruit-, drankmoment</a:t>
            </a:r>
          </a:p>
          <a:p>
            <a:pPr marL="0" indent="0">
              <a:buNone/>
            </a:pPr>
            <a:r>
              <a:rPr lang="nl-BE" sz="1600" u="sng" dirty="0"/>
              <a:t>Vervolg vrij spel</a:t>
            </a:r>
          </a:p>
          <a:p>
            <a:pPr marL="0" indent="0">
              <a:buNone/>
            </a:pPr>
            <a:r>
              <a:rPr lang="nl-BE" sz="1600" u="sng" dirty="0"/>
              <a:t>Opruimen</a:t>
            </a:r>
            <a:r>
              <a:rPr lang="nl-BE" sz="1600" dirty="0"/>
              <a:t>: opruimlied</a:t>
            </a:r>
          </a:p>
          <a:p>
            <a:pPr marL="0" indent="0">
              <a:buNone/>
            </a:pPr>
            <a:r>
              <a:rPr lang="nl-BE" sz="1600" u="sng" dirty="0"/>
              <a:t>Afsluiter</a:t>
            </a:r>
            <a:r>
              <a:rPr lang="nl-BE" sz="1600" dirty="0"/>
              <a:t>: relaxatie, verhaal, terugblikmoment, …</a:t>
            </a:r>
            <a:endParaRPr lang="nl-BE" sz="1600" u="sng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4F8DCEF-D16E-A4EA-2558-47B8063C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64" t="8001" r="5664" b="15350"/>
          <a:stretch/>
        </p:blipFill>
        <p:spPr>
          <a:xfrm>
            <a:off x="5652120" y="3717032"/>
            <a:ext cx="2929641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5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nl-BE" dirty="0"/>
              <a:t>Specifieke activiteiten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196752"/>
            <a:ext cx="843528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1600" u="sng" dirty="0"/>
              <a:t>ICT- vaardigheden: </a:t>
            </a:r>
            <a:r>
              <a:rPr lang="nl-BE" sz="1600" dirty="0"/>
              <a:t>kleine groepjes worden de technische vaardigheden aangeleerd ( klikken met de muis, aanmelden, computer aan en uit schakelen, …) GEEN SPEELTIJD </a:t>
            </a:r>
          </a:p>
          <a:p>
            <a:pPr marL="0" indent="0">
              <a:buNone/>
            </a:pPr>
            <a:r>
              <a:rPr lang="nl-BE" sz="1600" u="sng" dirty="0"/>
              <a:t>Bewegingsopvoeding</a:t>
            </a:r>
            <a:r>
              <a:rPr lang="nl-BE" sz="1600" dirty="0"/>
              <a:t>: maandag- en donderdagvoormiddag gegeven door juf </a:t>
            </a:r>
            <a:r>
              <a:rPr lang="nl-BE" sz="1600" dirty="0" err="1"/>
              <a:t>Tiziana</a:t>
            </a:r>
            <a:r>
              <a:rPr lang="nl-BE" sz="1600" dirty="0"/>
              <a:t> en juf Charissa (graag gemakkelijke kledij en sportschoenen die in de klas blijven).</a:t>
            </a:r>
          </a:p>
          <a:p>
            <a:pPr marL="0" indent="0">
              <a:buNone/>
            </a:pPr>
            <a:r>
              <a:rPr lang="nl-BE" sz="1600" u="sng" dirty="0"/>
              <a:t>Zweminitiatie</a:t>
            </a:r>
            <a:r>
              <a:rPr lang="nl-BE" sz="1600" dirty="0"/>
              <a:t>: tweewekelijks op dinsdagvoormiddag gegeven door juf Tiziana en meester Jotte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Zwemregeling tot de kerstvakantie werd reeds meegegeven.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Graag gemakkelijke kledij en schoenen, handige </a:t>
            </a:r>
            <a:r>
              <a:rPr lang="nl-BE" sz="1600" dirty="0" err="1"/>
              <a:t>zwemtas</a:t>
            </a:r>
            <a:r>
              <a:rPr lang="nl-BE" sz="16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Zwembandjes reeds opgeblazen.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Alles naamtekenen a.u.b.</a:t>
            </a:r>
          </a:p>
          <a:p>
            <a:pPr marL="0" indent="0">
              <a:buNone/>
            </a:pPr>
            <a:endParaRPr lang="nl-BE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FC8041E-9348-8765-8D1A-941212F85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630175"/>
            <a:ext cx="3553115" cy="15066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A9D1893-FAC9-0A60-FDDA-B567BD7355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897" r="3507" b="38530"/>
          <a:stretch/>
        </p:blipFill>
        <p:spPr>
          <a:xfrm>
            <a:off x="4215115" y="4425161"/>
            <a:ext cx="4680520" cy="160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6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C7690D4-39B3-AE64-498B-D2A55F547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88" y="83671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1600" u="sng" dirty="0" err="1"/>
              <a:t>Krullebol</a:t>
            </a:r>
            <a:endParaRPr lang="nl-BE" sz="1600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Op een speelse manier worden </a:t>
            </a:r>
            <a:r>
              <a:rPr lang="nl-BE" sz="1600" dirty="0" err="1"/>
              <a:t>schrijfmotorische</a:t>
            </a:r>
            <a:r>
              <a:rPr lang="nl-BE" sz="1600" dirty="0"/>
              <a:t> vaardigheden aangebracht met oog op een juiste pengreep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Gegeven door de klasleerkracht en zorgleerkracht </a:t>
            </a:r>
          </a:p>
          <a:p>
            <a:pPr marL="0" indent="0">
              <a:buNone/>
            </a:pPr>
            <a:r>
              <a:rPr lang="nl-BE" sz="1600" u="sng" dirty="0"/>
              <a:t>Taal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sz="1600" dirty="0"/>
              <a:t>Rijmspelletjes, zoek dezelfde begin- of eindklank, hakken en plakken van woorden, bv. b-</a:t>
            </a:r>
            <a:r>
              <a:rPr lang="nl-BE" sz="1600" dirty="0" err="1"/>
              <a:t>oo</a:t>
            </a:r>
            <a:r>
              <a:rPr lang="nl-BE" sz="1600" dirty="0"/>
              <a:t>-m, woordstukjes klappen, bv. </a:t>
            </a:r>
            <a:r>
              <a:rPr lang="nl-BE" sz="1600" dirty="0" err="1"/>
              <a:t>kleu</a:t>
            </a:r>
            <a:r>
              <a:rPr lang="nl-BE" sz="1600" dirty="0"/>
              <a:t>-ter-klas</a:t>
            </a:r>
          </a:p>
          <a:p>
            <a:pPr>
              <a:buFont typeface="Wingdings" panose="05000000000000000000" pitchFamily="2" charset="2"/>
              <a:buChar char="ü"/>
            </a:pPr>
            <a:endParaRPr lang="nl-BE" sz="16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500BF4-167B-ABF6-F2A8-4A94A991B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313251"/>
            <a:ext cx="5171700" cy="209884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9AFAC02-4559-29F5-2AD5-11F68FC85B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07" t="20511" r="7107" b="21852"/>
          <a:stretch/>
        </p:blipFill>
        <p:spPr>
          <a:xfrm>
            <a:off x="6635546" y="4941168"/>
            <a:ext cx="1905772" cy="128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755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D0738C56B31C42BAAF8634A750F2E6" ma:contentTypeVersion="10" ma:contentTypeDescription="Een nieuw document maken." ma:contentTypeScope="" ma:versionID="442e461a8d69d63925e3505c170f6973">
  <xsd:schema xmlns:xsd="http://www.w3.org/2001/XMLSchema" xmlns:xs="http://www.w3.org/2001/XMLSchema" xmlns:p="http://schemas.microsoft.com/office/2006/metadata/properties" xmlns:ns3="87bc4987-7f90-44d0-b157-b82e33b472bf" xmlns:ns4="d994f5bd-0c95-461f-9675-970a3ccdb1c8" targetNamespace="http://schemas.microsoft.com/office/2006/metadata/properties" ma:root="true" ma:fieldsID="1af538748d5dd1ac834f7d5fc37f25a9" ns3:_="" ns4:_="">
    <xsd:import namespace="87bc4987-7f90-44d0-b157-b82e33b472bf"/>
    <xsd:import namespace="d994f5bd-0c95-461f-9675-970a3ccdb1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c4987-7f90-44d0-b157-b82e33b47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4f5bd-0c95-461f-9675-970a3ccdb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18B6B4B-3451-4571-89E7-EC33550866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bc4987-7f90-44d0-b157-b82e33b472bf"/>
    <ds:schemaRef ds:uri="d994f5bd-0c95-461f-9675-970a3ccdb1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459232-AB69-4268-B2C9-70A95EA05B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052F47-7962-4F7F-BD2F-01B9C23BB65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d994f5bd-0c95-461f-9675-970a3ccdb1c8"/>
    <ds:schemaRef ds:uri="87bc4987-7f90-44d0-b157-b82e33b472b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1170</Words>
  <Application>Microsoft Office PowerPoint</Application>
  <PresentationFormat>On-screen Show (4:3)</PresentationFormat>
  <Paragraphs>146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Kantoorthema</vt:lpstr>
      <vt:lpstr>INFOAVOND K3</vt:lpstr>
      <vt:lpstr>PowerPoint Presentation</vt:lpstr>
      <vt:lpstr>PowerPoint Presentation</vt:lpstr>
      <vt:lpstr>PowerPoint Presentation</vt:lpstr>
      <vt:lpstr>PowerPoint Presentation</vt:lpstr>
      <vt:lpstr>Dagindeling</vt:lpstr>
      <vt:lpstr>PowerPoint Presentation</vt:lpstr>
      <vt:lpstr>Specifieke activiteiten</vt:lpstr>
      <vt:lpstr>PowerPoint Presentation</vt:lpstr>
      <vt:lpstr>Varia</vt:lpstr>
      <vt:lpstr>PowerPoint Presentation</vt:lpstr>
      <vt:lpstr>PowerPoint Presentation</vt:lpstr>
      <vt:lpstr>Praktische afspraken</vt:lpstr>
      <vt:lpstr>PowerPoint Presentation</vt:lpstr>
      <vt:lpstr>Overgang L1 </vt:lpstr>
      <vt:lpstr>PowerPoint Presentation</vt:lpstr>
      <vt:lpstr> </vt:lpstr>
    </vt:vector>
  </TitlesOfParts>
  <Company>Katholieke Basisscholen Kortrijk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INFOAVOND K2/3</dc:title>
  <dc:creator>Els Callewaert</dc:creator>
  <cp:lastModifiedBy>Kaat Vercruysse</cp:lastModifiedBy>
  <cp:revision>116</cp:revision>
  <cp:lastPrinted>2018-09-03T14:37:42Z</cp:lastPrinted>
  <dcterms:created xsi:type="dcterms:W3CDTF">2017-09-07T11:09:26Z</dcterms:created>
  <dcterms:modified xsi:type="dcterms:W3CDTF">2026-09-10T16:28:54Z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0x01010003D0738C56B31C42BAAF8634A750F2E6</vt:lpwstr>
  </property>
</Properties>
</file>